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4"/>
  </p:sldMasterIdLst>
  <p:notesMasterIdLst>
    <p:notesMasterId r:id="rId22"/>
  </p:notesMasterIdLst>
  <p:sldIdLst>
    <p:sldId id="256" r:id="rId15"/>
    <p:sldId id="2147482428" r:id="rId16"/>
    <p:sldId id="2147482431" r:id="rId17"/>
    <p:sldId id="2147482432" r:id="rId18"/>
    <p:sldId id="2147482429" r:id="rId19"/>
    <p:sldId id="2147482425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1BDEC13-F528-5C06-C161-550A3602C985}" name="Gaurav Dipakkumar Raval" initials="GDR" userId="S::ep19gauravr@iima.ac.in::57254ba2-ef11-4d0e-8b35-1ac4f3b9bdd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1.xml"/><Relationship Id="rId23" Type="http://schemas.openxmlformats.org/officeDocument/2006/relationships/presProps" Target="presProps.xml"/><Relationship Id="rId10" Type="http://schemas.openxmlformats.org/officeDocument/2006/relationships/customXml" Target="../customXml/item10.xml"/><Relationship Id="rId19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notesMaster" Target="notesMasters/notesMaster1.xml"/><Relationship Id="rId27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AEEDC-C94D-440E-8375-9E216A078D8D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7B466-73DD-458A-B340-A86F4164C4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7075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58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50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CCF5-8BCE-418B-9398-55B3CB901CD7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91CA8-2973-4429-80F6-EC6AB7368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950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CCF5-8BCE-418B-9398-55B3CB901CD7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91CA8-2973-4429-80F6-EC6AB7368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26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CCF5-8BCE-418B-9398-55B3CB901CD7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91CA8-2973-4429-80F6-EC6AB7368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827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CCF5-8BCE-418B-9398-55B3CB901CD7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91CA8-2973-4429-80F6-EC6AB7368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202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CCF5-8BCE-418B-9398-55B3CB901CD7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91CA8-2973-4429-80F6-EC6AB7368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932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CCF5-8BCE-418B-9398-55B3CB901CD7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91CA8-2973-4429-80F6-EC6AB7368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9192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CCF5-8BCE-418B-9398-55B3CB901CD7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91CA8-2973-4429-80F6-EC6AB7368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7458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CCF5-8BCE-418B-9398-55B3CB901CD7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91CA8-2973-4429-80F6-EC6AB7368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809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CCF5-8BCE-418B-9398-55B3CB901CD7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91CA8-2973-4429-80F6-EC6AB7368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076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CCF5-8BCE-418B-9398-55B3CB901CD7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91CA8-2973-4429-80F6-EC6AB7368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091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CCF5-8BCE-418B-9398-55B3CB901CD7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91CA8-2973-4429-80F6-EC6AB7368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972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CCCF5-8BCE-418B-9398-55B3CB901CD7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91CA8-2973-4429-80F6-EC6AB73681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474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customXml" Target="../../customXml/item1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customXml" Target="../../customXml/item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IFSCA Gift City Ahmedabad – Capacite – Welcome to Capacite">
            <a:extLst>
              <a:ext uri="{FF2B5EF4-FFF2-40B4-BE49-F238E27FC236}">
                <a16:creationId xmlns:a16="http://schemas.microsoft.com/office/drawing/2014/main" id="{4C24F3BA-E719-DCEB-0E2D-A3128D6543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8" t="9091" r="28833"/>
          <a:stretch/>
        </p:blipFill>
        <p:spPr bwMode="auto">
          <a:xfrm>
            <a:off x="21" y="10"/>
            <a:ext cx="565787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4036724B-4970-4DEF-8972-4DEF48F3B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0290" y="4878526"/>
            <a:ext cx="6064718" cy="187300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3400" b="1" dirty="0">
                <a:latin typeface="Palatino Linotype" panose="02040502050505030304" pitchFamily="18" charset="0"/>
                <a:ea typeface="Cambria" panose="02040503050406030204" pitchFamily="18" charset="0"/>
                <a:cs typeface="Hind" panose="02000000000000000000" pitchFamily="2" charset="0"/>
              </a:rPr>
              <a:t>International Financial Services Centre Authority, GIFT City</a:t>
            </a:r>
            <a:br>
              <a:rPr lang="en-US" sz="3400" b="1" dirty="0">
                <a:latin typeface="Palatino Linotype" panose="02040502050505030304" pitchFamily="18" charset="0"/>
                <a:ea typeface="Cambria" panose="02040503050406030204" pitchFamily="18" charset="0"/>
                <a:cs typeface="Hind" panose="02000000000000000000" pitchFamily="2" charset="0"/>
              </a:rPr>
            </a:br>
            <a:r>
              <a:rPr lang="en-US" sz="2000" b="1" dirty="0">
                <a:latin typeface="Palatino Linotype" panose="02040502050505030304" pitchFamily="18" charset="0"/>
                <a:ea typeface="Cambria" panose="02040503050406030204" pitchFamily="18" charset="0"/>
                <a:cs typeface="Hind" panose="02000000000000000000" pitchFamily="2" charset="0"/>
              </a:rPr>
              <a:t>Ministry of Finance, Government of India</a:t>
            </a:r>
            <a:br>
              <a:rPr lang="en-US" sz="3400" b="1" dirty="0">
                <a:latin typeface="Palatino Linotype" panose="02040502050505030304" pitchFamily="18" charset="0"/>
                <a:ea typeface="Cambria" panose="02040503050406030204" pitchFamily="18" charset="0"/>
                <a:cs typeface="Hind" panose="02000000000000000000" pitchFamily="2" charset="0"/>
              </a:rPr>
            </a:br>
            <a:r>
              <a:rPr lang="en-US" sz="2000" b="1" dirty="0">
                <a:latin typeface="Palatino Linotype" panose="02040502050505030304" pitchFamily="18" charset="0"/>
                <a:ea typeface="Cambria" panose="02040503050406030204" pitchFamily="18" charset="0"/>
                <a:cs typeface="Hind" panose="02000000000000000000" pitchFamily="2" charset="0"/>
              </a:rPr>
              <a:t>Gandhinagar, GUJARAT INDIA</a:t>
            </a:r>
            <a:endParaRPr lang="en-US" sz="2000" b="1" dirty="0">
              <a:solidFill>
                <a:srgbClr val="002060"/>
              </a:solidFill>
              <a:latin typeface="Palatino Linotype" panose="02040502050505030304" pitchFamily="18" charset="0"/>
              <a:ea typeface="Cambria" panose="02040503050406030204" pitchFamily="18" charset="0"/>
              <a:cs typeface="Hind" panose="02000000000000000000" pitchFamily="2" charset="0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6F56A2CD-7E3B-9DB0-6E61-75D28779FA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5D73016F-20E4-6C9A-EA03-4AC15BB671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" name="AutoShape 8" descr="IFSCA Gift City Ahmedabad – Capacite – Welcome to Capacite">
            <a:extLst>
              <a:ext uri="{FF2B5EF4-FFF2-40B4-BE49-F238E27FC236}">
                <a16:creationId xmlns:a16="http://schemas.microsoft.com/office/drawing/2014/main" id="{D94B0432-B58B-F241-395F-BC05BCCCFC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" name="Google Shape;83;p16">
            <a:extLst>
              <a:ext uri="{FF2B5EF4-FFF2-40B4-BE49-F238E27FC236}">
                <a16:creationId xmlns:a16="http://schemas.microsoft.com/office/drawing/2014/main" id="{D3C74A50-F6F6-4096-A347-DBED0D6488E6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20131" y="329800"/>
            <a:ext cx="4002374" cy="884301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026" name="Picture 2" descr="10 logo designs of Government of India setups or companies ...">
            <a:extLst>
              <a:ext uri="{FF2B5EF4-FFF2-40B4-BE49-F238E27FC236}">
                <a16:creationId xmlns:a16="http://schemas.microsoft.com/office/drawing/2014/main" id="{A4950C8F-27AD-782B-7CCC-96BF07EA7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93570"/>
            <a:ext cx="1151027" cy="1044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3E0A5D-4C88-5AC5-1838-725523DB9C2F}"/>
              </a:ext>
            </a:extLst>
          </p:cNvPr>
          <p:cNvSpPr txBox="1"/>
          <p:nvPr/>
        </p:nvSpPr>
        <p:spPr>
          <a:xfrm>
            <a:off x="5685322" y="2206427"/>
            <a:ext cx="631465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Palatino Linotype" panose="02040502050505030304" pitchFamily="18" charset="0"/>
                <a:ea typeface="Cambria" panose="02040503050406030204" pitchFamily="18" charset="0"/>
                <a:cs typeface="Poppins SemiBold" panose="00000700000000000000" pitchFamily="2" charset="0"/>
              </a:rPr>
              <a:t>Regulatory Overview for Finance Companies and Treasury Centres</a:t>
            </a:r>
            <a:endParaRPr lang="en-IN" sz="3200" dirty="0">
              <a:latin typeface="Palatino Linotype" panose="02040502050505030304" pitchFamily="18" charset="0"/>
              <a:cs typeface="Poppins SemiBold" panose="000007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D06435-88CA-AA65-7735-61D71BD17850}"/>
              </a:ext>
            </a:extLst>
          </p:cNvPr>
          <p:cNvSpPr txBox="1"/>
          <p:nvPr/>
        </p:nvSpPr>
        <p:spPr>
          <a:xfrm>
            <a:off x="10756392" y="6470925"/>
            <a:ext cx="143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07/02/2025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749100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46560-AD41-497D-8F8C-8ED105092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08" y="217208"/>
            <a:ext cx="10469439" cy="408059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230871"/>
                </a:solidFill>
                <a:latin typeface="Palatino Linotype" panose="02040502050505030304" pitchFamily="18" charset="0"/>
                <a:ea typeface="Roboto" panose="02000000000000000000" pitchFamily="2" charset="0"/>
                <a:cs typeface="Tahoma" panose="020B0604030504040204" pitchFamily="34" charset="0"/>
              </a:rPr>
              <a:t>3.1 Global/Regional Corporate Treasury Center (GRCTC) – Framework </a:t>
            </a:r>
            <a:endParaRPr lang="en-IN" sz="2800" b="1" dirty="0">
              <a:solidFill>
                <a:srgbClr val="230871"/>
              </a:solidFill>
              <a:latin typeface="Palatino Linotype" panose="02040502050505030304" pitchFamily="18" charset="0"/>
              <a:ea typeface="Roboto" panose="02000000000000000000" pitchFamily="2" charset="0"/>
              <a:cs typeface="Tahoma" panose="020B0604030504040204" pitchFamily="34" charset="0"/>
            </a:endParaRPr>
          </a:p>
        </p:txBody>
      </p:sp>
      <p:sp>
        <p:nvSpPr>
          <p:cNvPr id="72" name="Shape">
            <a:extLst>
              <a:ext uri="{FF2B5EF4-FFF2-40B4-BE49-F238E27FC236}">
                <a16:creationId xmlns:a16="http://schemas.microsoft.com/office/drawing/2014/main" id="{BEF908EC-DD92-4F07-BF1F-BAFE83E2D399}"/>
              </a:ext>
            </a:extLst>
          </p:cNvPr>
          <p:cNvSpPr/>
          <p:nvPr/>
        </p:nvSpPr>
        <p:spPr>
          <a:xfrm>
            <a:off x="4313918" y="2479206"/>
            <a:ext cx="3504402" cy="33623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00" h="21482" extrusionOk="0">
                <a:moveTo>
                  <a:pt x="16159" y="21482"/>
                </a:moveTo>
                <a:lnTo>
                  <a:pt x="5164" y="21482"/>
                </a:lnTo>
                <a:cubicBezTo>
                  <a:pt x="4397" y="21482"/>
                  <a:pt x="3724" y="20973"/>
                  <a:pt x="3487" y="20203"/>
                </a:cubicBezTo>
                <a:lnTo>
                  <a:pt x="86" y="9217"/>
                </a:lnTo>
                <a:cubicBezTo>
                  <a:pt x="-150" y="8448"/>
                  <a:pt x="110" y="7616"/>
                  <a:pt x="724" y="7144"/>
                </a:cubicBezTo>
                <a:lnTo>
                  <a:pt x="9617" y="354"/>
                </a:lnTo>
                <a:cubicBezTo>
                  <a:pt x="10231" y="-118"/>
                  <a:pt x="11069" y="-118"/>
                  <a:pt x="11683" y="354"/>
                </a:cubicBezTo>
                <a:lnTo>
                  <a:pt x="20576" y="7144"/>
                </a:lnTo>
                <a:cubicBezTo>
                  <a:pt x="21190" y="7616"/>
                  <a:pt x="21450" y="8448"/>
                  <a:pt x="21214" y="9217"/>
                </a:cubicBezTo>
                <a:lnTo>
                  <a:pt x="17813" y="20203"/>
                </a:lnTo>
                <a:cubicBezTo>
                  <a:pt x="17600" y="20973"/>
                  <a:pt x="16927" y="21482"/>
                  <a:pt x="16159" y="21482"/>
                </a:cubicBezTo>
                <a:close/>
                <a:moveTo>
                  <a:pt x="10668" y="1347"/>
                </a:moveTo>
                <a:cubicBezTo>
                  <a:pt x="10573" y="1347"/>
                  <a:pt x="10467" y="1384"/>
                  <a:pt x="10384" y="1446"/>
                </a:cubicBezTo>
                <a:lnTo>
                  <a:pt x="10384" y="1446"/>
                </a:lnTo>
                <a:lnTo>
                  <a:pt x="1492" y="8236"/>
                </a:lnTo>
                <a:cubicBezTo>
                  <a:pt x="1326" y="8361"/>
                  <a:pt x="1255" y="8584"/>
                  <a:pt x="1314" y="8795"/>
                </a:cubicBezTo>
                <a:lnTo>
                  <a:pt x="4716" y="19781"/>
                </a:lnTo>
                <a:cubicBezTo>
                  <a:pt x="4775" y="19992"/>
                  <a:pt x="4964" y="20129"/>
                  <a:pt x="5164" y="20129"/>
                </a:cubicBezTo>
                <a:lnTo>
                  <a:pt x="16159" y="20129"/>
                </a:lnTo>
                <a:cubicBezTo>
                  <a:pt x="16360" y="20129"/>
                  <a:pt x="16549" y="19992"/>
                  <a:pt x="16608" y="19781"/>
                </a:cubicBezTo>
                <a:lnTo>
                  <a:pt x="20009" y="8795"/>
                </a:lnTo>
                <a:cubicBezTo>
                  <a:pt x="20068" y="8584"/>
                  <a:pt x="20009" y="8361"/>
                  <a:pt x="19832" y="8236"/>
                </a:cubicBezTo>
                <a:lnTo>
                  <a:pt x="10939" y="1446"/>
                </a:lnTo>
                <a:cubicBezTo>
                  <a:pt x="10857" y="1384"/>
                  <a:pt x="10762" y="1347"/>
                  <a:pt x="10668" y="134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25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Palatino Linotype" panose="02040502050505030304" pitchFamily="18" charset="0"/>
              <a:ea typeface="Roboto" panose="02000000000000000000" pitchFamily="2" charset="0"/>
            </a:endParaRPr>
          </a:p>
        </p:txBody>
      </p:sp>
      <p:sp>
        <p:nvSpPr>
          <p:cNvPr id="73" name="Shape">
            <a:extLst>
              <a:ext uri="{FF2B5EF4-FFF2-40B4-BE49-F238E27FC236}">
                <a16:creationId xmlns:a16="http://schemas.microsoft.com/office/drawing/2014/main" id="{5DB3E435-6DBC-43EE-A526-CDA6258701E1}"/>
              </a:ext>
            </a:extLst>
          </p:cNvPr>
          <p:cNvSpPr/>
          <p:nvPr/>
        </p:nvSpPr>
        <p:spPr>
          <a:xfrm>
            <a:off x="5615711" y="2071183"/>
            <a:ext cx="1614246" cy="15738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89" h="21441" extrusionOk="0">
                <a:moveTo>
                  <a:pt x="21389" y="21441"/>
                </a:moveTo>
                <a:lnTo>
                  <a:pt x="18686" y="14717"/>
                </a:lnTo>
                <a:lnTo>
                  <a:pt x="17373" y="16570"/>
                </a:lnTo>
                <a:lnTo>
                  <a:pt x="10525" y="11462"/>
                </a:lnTo>
                <a:cubicBezTo>
                  <a:pt x="10679" y="11250"/>
                  <a:pt x="10782" y="11012"/>
                  <a:pt x="10885" y="10747"/>
                </a:cubicBezTo>
                <a:lnTo>
                  <a:pt x="12353" y="6141"/>
                </a:lnTo>
                <a:cubicBezTo>
                  <a:pt x="12687" y="5109"/>
                  <a:pt x="12327" y="3970"/>
                  <a:pt x="11477" y="3335"/>
                </a:cubicBezTo>
                <a:lnTo>
                  <a:pt x="7667" y="476"/>
                </a:lnTo>
                <a:cubicBezTo>
                  <a:pt x="6817" y="-159"/>
                  <a:pt x="5659" y="-159"/>
                  <a:pt x="4809" y="476"/>
                </a:cubicBezTo>
                <a:lnTo>
                  <a:pt x="999" y="3335"/>
                </a:lnTo>
                <a:cubicBezTo>
                  <a:pt x="149" y="3970"/>
                  <a:pt x="-211" y="5109"/>
                  <a:pt x="124" y="6141"/>
                </a:cubicBezTo>
                <a:lnTo>
                  <a:pt x="1591" y="10747"/>
                </a:lnTo>
                <a:cubicBezTo>
                  <a:pt x="1926" y="11779"/>
                  <a:pt x="2853" y="12467"/>
                  <a:pt x="3908" y="12467"/>
                </a:cubicBezTo>
                <a:lnTo>
                  <a:pt x="7178" y="12467"/>
                </a:lnTo>
                <a:lnTo>
                  <a:pt x="15777" y="18900"/>
                </a:lnTo>
                <a:lnTo>
                  <a:pt x="14386" y="20859"/>
                </a:lnTo>
                <a:lnTo>
                  <a:pt x="21389" y="21441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>
              <a:latin typeface="Palatino Linotype" panose="02040502050505030304" pitchFamily="18" charset="0"/>
              <a:ea typeface="Roboto" panose="02000000000000000000" pitchFamily="2" charset="0"/>
            </a:endParaRPr>
          </a:p>
        </p:txBody>
      </p:sp>
      <p:sp>
        <p:nvSpPr>
          <p:cNvPr id="74" name="Shape">
            <a:extLst>
              <a:ext uri="{FF2B5EF4-FFF2-40B4-BE49-F238E27FC236}">
                <a16:creationId xmlns:a16="http://schemas.microsoft.com/office/drawing/2014/main" id="{E044A52E-D7FE-4E88-8E32-5981CC53FF80}"/>
              </a:ext>
            </a:extLst>
          </p:cNvPr>
          <p:cNvSpPr/>
          <p:nvPr/>
        </p:nvSpPr>
        <p:spPr>
          <a:xfrm>
            <a:off x="3925323" y="3023238"/>
            <a:ext cx="1862949" cy="11891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7" h="21600" extrusionOk="0">
                <a:moveTo>
                  <a:pt x="15297" y="741"/>
                </a:moveTo>
                <a:lnTo>
                  <a:pt x="16458" y="3247"/>
                </a:lnTo>
                <a:lnTo>
                  <a:pt x="10427" y="10165"/>
                </a:lnTo>
                <a:cubicBezTo>
                  <a:pt x="10293" y="9882"/>
                  <a:pt x="10137" y="9635"/>
                  <a:pt x="9958" y="9424"/>
                </a:cubicBezTo>
                <a:lnTo>
                  <a:pt x="6652" y="5612"/>
                </a:lnTo>
                <a:cubicBezTo>
                  <a:pt x="5915" y="4765"/>
                  <a:pt x="4910" y="4765"/>
                  <a:pt x="4173" y="5612"/>
                </a:cubicBezTo>
                <a:lnTo>
                  <a:pt x="867" y="9424"/>
                </a:lnTo>
                <a:cubicBezTo>
                  <a:pt x="130" y="10271"/>
                  <a:pt x="-183" y="11788"/>
                  <a:pt x="107" y="13165"/>
                </a:cubicBezTo>
                <a:lnTo>
                  <a:pt x="1381" y="19306"/>
                </a:lnTo>
                <a:cubicBezTo>
                  <a:pt x="1671" y="20682"/>
                  <a:pt x="2475" y="21600"/>
                  <a:pt x="3391" y="21600"/>
                </a:cubicBezTo>
                <a:lnTo>
                  <a:pt x="7479" y="21600"/>
                </a:lnTo>
                <a:cubicBezTo>
                  <a:pt x="8394" y="21600"/>
                  <a:pt x="9199" y="20682"/>
                  <a:pt x="9489" y="19306"/>
                </a:cubicBezTo>
                <a:lnTo>
                  <a:pt x="10360" y="15035"/>
                </a:lnTo>
                <a:lnTo>
                  <a:pt x="17910" y="6353"/>
                </a:lnTo>
                <a:lnTo>
                  <a:pt x="19094" y="8965"/>
                </a:lnTo>
                <a:lnTo>
                  <a:pt x="21417" y="0"/>
                </a:lnTo>
                <a:lnTo>
                  <a:pt x="15297" y="741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>
              <a:latin typeface="Palatino Linotype" panose="02040502050505030304" pitchFamily="18" charset="0"/>
              <a:ea typeface="Roboto" panose="02000000000000000000" pitchFamily="2" charset="0"/>
            </a:endParaRPr>
          </a:p>
        </p:txBody>
      </p:sp>
      <p:sp>
        <p:nvSpPr>
          <p:cNvPr id="75" name="Shape">
            <a:extLst>
              <a:ext uri="{FF2B5EF4-FFF2-40B4-BE49-F238E27FC236}">
                <a16:creationId xmlns:a16="http://schemas.microsoft.com/office/drawing/2014/main" id="{ACB8FFA5-08AC-4512-8FD3-54BAC67D3875}"/>
              </a:ext>
            </a:extLst>
          </p:cNvPr>
          <p:cNvSpPr/>
          <p:nvPr/>
        </p:nvSpPr>
        <p:spPr>
          <a:xfrm>
            <a:off x="6936933" y="3295256"/>
            <a:ext cx="1281999" cy="1904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35" h="21469" extrusionOk="0">
                <a:moveTo>
                  <a:pt x="20080" y="2761"/>
                </a:moveTo>
                <a:lnTo>
                  <a:pt x="15295" y="395"/>
                </a:lnTo>
                <a:cubicBezTo>
                  <a:pt x="14228" y="-131"/>
                  <a:pt x="12772" y="-131"/>
                  <a:pt x="11705" y="395"/>
                </a:cubicBezTo>
                <a:lnTo>
                  <a:pt x="6920" y="2761"/>
                </a:lnTo>
                <a:cubicBezTo>
                  <a:pt x="5853" y="3286"/>
                  <a:pt x="5400" y="4228"/>
                  <a:pt x="5820" y="5083"/>
                </a:cubicBezTo>
                <a:lnTo>
                  <a:pt x="6952" y="7471"/>
                </a:lnTo>
                <a:lnTo>
                  <a:pt x="2749" y="16233"/>
                </a:lnTo>
                <a:lnTo>
                  <a:pt x="0" y="15620"/>
                </a:lnTo>
                <a:lnTo>
                  <a:pt x="2069" y="21469"/>
                </a:lnTo>
                <a:lnTo>
                  <a:pt x="8828" y="17570"/>
                </a:lnTo>
                <a:lnTo>
                  <a:pt x="6079" y="16956"/>
                </a:lnTo>
                <a:lnTo>
                  <a:pt x="9345" y="10143"/>
                </a:lnTo>
                <a:cubicBezTo>
                  <a:pt x="9701" y="10253"/>
                  <a:pt x="10121" y="10318"/>
                  <a:pt x="10509" y="10318"/>
                </a:cubicBezTo>
                <a:lnTo>
                  <a:pt x="16426" y="10318"/>
                </a:lnTo>
                <a:cubicBezTo>
                  <a:pt x="17752" y="10318"/>
                  <a:pt x="18916" y="9749"/>
                  <a:pt x="19337" y="8895"/>
                </a:cubicBezTo>
                <a:lnTo>
                  <a:pt x="21180" y="5083"/>
                </a:lnTo>
                <a:cubicBezTo>
                  <a:pt x="21600" y="4228"/>
                  <a:pt x="21147" y="3308"/>
                  <a:pt x="20080" y="2761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>
              <a:latin typeface="Palatino Linotype" panose="02040502050505030304" pitchFamily="18" charset="0"/>
              <a:ea typeface="Roboto" panose="02000000000000000000" pitchFamily="2" charset="0"/>
            </a:endParaRPr>
          </a:p>
        </p:txBody>
      </p:sp>
      <p:sp>
        <p:nvSpPr>
          <p:cNvPr id="76" name="Shape">
            <a:extLst>
              <a:ext uri="{FF2B5EF4-FFF2-40B4-BE49-F238E27FC236}">
                <a16:creationId xmlns:a16="http://schemas.microsoft.com/office/drawing/2014/main" id="{C7B5C104-4D37-49DE-B3D9-A4719C2F8619}"/>
              </a:ext>
            </a:extLst>
          </p:cNvPr>
          <p:cNvSpPr/>
          <p:nvPr/>
        </p:nvSpPr>
        <p:spPr>
          <a:xfrm>
            <a:off x="5557421" y="5238229"/>
            <a:ext cx="2023113" cy="9170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0" h="21329" extrusionOk="0">
                <a:moveTo>
                  <a:pt x="20632" y="5694"/>
                </a:moveTo>
                <a:lnTo>
                  <a:pt x="17585" y="814"/>
                </a:lnTo>
                <a:cubicBezTo>
                  <a:pt x="16905" y="-271"/>
                  <a:pt x="15979" y="-271"/>
                  <a:pt x="15299" y="814"/>
                </a:cubicBezTo>
                <a:lnTo>
                  <a:pt x="13116" y="4293"/>
                </a:lnTo>
                <a:lnTo>
                  <a:pt x="4818" y="4293"/>
                </a:lnTo>
                <a:lnTo>
                  <a:pt x="4818" y="271"/>
                </a:lnTo>
                <a:lnTo>
                  <a:pt x="0" y="6778"/>
                </a:lnTo>
                <a:lnTo>
                  <a:pt x="4818" y="13285"/>
                </a:lnTo>
                <a:lnTo>
                  <a:pt x="4818" y="9264"/>
                </a:lnTo>
                <a:lnTo>
                  <a:pt x="11449" y="9264"/>
                </a:lnTo>
                <a:cubicBezTo>
                  <a:pt x="11449" y="9670"/>
                  <a:pt x="11490" y="10122"/>
                  <a:pt x="11531" y="10529"/>
                </a:cubicBezTo>
                <a:lnTo>
                  <a:pt x="12705" y="18392"/>
                </a:lnTo>
                <a:cubicBezTo>
                  <a:pt x="12972" y="20154"/>
                  <a:pt x="13714" y="21329"/>
                  <a:pt x="14558" y="21329"/>
                </a:cubicBezTo>
                <a:lnTo>
                  <a:pt x="18326" y="21329"/>
                </a:lnTo>
                <a:cubicBezTo>
                  <a:pt x="19170" y="21329"/>
                  <a:pt x="19912" y="20154"/>
                  <a:pt x="20179" y="18392"/>
                </a:cubicBezTo>
                <a:lnTo>
                  <a:pt x="21353" y="10529"/>
                </a:lnTo>
                <a:cubicBezTo>
                  <a:pt x="21600" y="8721"/>
                  <a:pt x="21312" y="6778"/>
                  <a:pt x="20632" y="5694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>
              <a:latin typeface="Palatino Linotype" panose="02040502050505030304" pitchFamily="18" charset="0"/>
              <a:ea typeface="Roboto" panose="02000000000000000000" pitchFamily="2" charset="0"/>
            </a:endParaRPr>
          </a:p>
        </p:txBody>
      </p:sp>
      <p:sp>
        <p:nvSpPr>
          <p:cNvPr id="77" name="Shape">
            <a:extLst>
              <a:ext uri="{FF2B5EF4-FFF2-40B4-BE49-F238E27FC236}">
                <a16:creationId xmlns:a16="http://schemas.microsoft.com/office/drawing/2014/main" id="{56595761-273C-4793-9932-5EF6BE24EABF}"/>
              </a:ext>
            </a:extLst>
          </p:cNvPr>
          <p:cNvSpPr/>
          <p:nvPr/>
        </p:nvSpPr>
        <p:spPr>
          <a:xfrm>
            <a:off x="4566503" y="4189025"/>
            <a:ext cx="943572" cy="19682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37" h="21600" extrusionOk="0">
                <a:moveTo>
                  <a:pt x="19221" y="14244"/>
                </a:moveTo>
                <a:lnTo>
                  <a:pt x="14737" y="12623"/>
                </a:lnTo>
                <a:lnTo>
                  <a:pt x="9304" y="4393"/>
                </a:lnTo>
                <a:lnTo>
                  <a:pt x="13012" y="3795"/>
                </a:lnTo>
                <a:lnTo>
                  <a:pt x="4001" y="0"/>
                </a:lnTo>
                <a:lnTo>
                  <a:pt x="1242" y="5693"/>
                </a:lnTo>
                <a:lnTo>
                  <a:pt x="4864" y="5117"/>
                </a:lnTo>
                <a:lnTo>
                  <a:pt x="9175" y="11664"/>
                </a:lnTo>
                <a:cubicBezTo>
                  <a:pt x="8787" y="11728"/>
                  <a:pt x="8399" y="11813"/>
                  <a:pt x="8054" y="11941"/>
                </a:cubicBezTo>
                <a:lnTo>
                  <a:pt x="1673" y="14244"/>
                </a:lnTo>
                <a:cubicBezTo>
                  <a:pt x="251" y="14755"/>
                  <a:pt x="-353" y="15672"/>
                  <a:pt x="207" y="16504"/>
                </a:cubicBezTo>
                <a:lnTo>
                  <a:pt x="2665" y="20214"/>
                </a:lnTo>
                <a:cubicBezTo>
                  <a:pt x="3225" y="21046"/>
                  <a:pt x="4778" y="21600"/>
                  <a:pt x="6545" y="21600"/>
                </a:cubicBezTo>
                <a:lnTo>
                  <a:pt x="14435" y="21600"/>
                </a:lnTo>
                <a:cubicBezTo>
                  <a:pt x="16203" y="21600"/>
                  <a:pt x="17755" y="21046"/>
                  <a:pt x="18315" y="20214"/>
                </a:cubicBezTo>
                <a:lnTo>
                  <a:pt x="20773" y="16504"/>
                </a:lnTo>
                <a:cubicBezTo>
                  <a:pt x="21247" y="15672"/>
                  <a:pt x="20687" y="14755"/>
                  <a:pt x="19221" y="1424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>
              <a:latin typeface="Palatino Linotype" panose="02040502050505030304" pitchFamily="18" charset="0"/>
              <a:ea typeface="Roboto" panose="02000000000000000000" pitchFamily="2" charset="0"/>
            </a:endParaRPr>
          </a:p>
        </p:txBody>
      </p:sp>
      <p:pic>
        <p:nvPicPr>
          <p:cNvPr id="78" name="Graphic 56" descr="Bullseye with solid fill">
            <a:extLst>
              <a:ext uri="{FF2B5EF4-FFF2-40B4-BE49-F238E27FC236}">
                <a16:creationId xmlns:a16="http://schemas.microsoft.com/office/drawing/2014/main" id="{F3510062-E64A-479E-9473-91EF465893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3023" y="2241492"/>
            <a:ext cx="669810" cy="6698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9" name="Graphic 57" descr="Database with solid fill">
            <a:extLst>
              <a:ext uri="{FF2B5EF4-FFF2-40B4-BE49-F238E27FC236}">
                <a16:creationId xmlns:a16="http://schemas.microsoft.com/office/drawing/2014/main" id="{15680CEF-63EC-452D-9300-9C9BB75355D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22252" y="5378126"/>
            <a:ext cx="669810" cy="6698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0" name="Graphic 58" descr="Gears with solid fill">
            <a:extLst>
              <a:ext uri="{FF2B5EF4-FFF2-40B4-BE49-F238E27FC236}">
                <a16:creationId xmlns:a16="http://schemas.microsoft.com/office/drawing/2014/main" id="{61EE70DC-EB65-4374-91D0-71E4CDF3708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37877" y="3444411"/>
            <a:ext cx="669810" cy="6698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1" name="Graphic 59" descr="Lightbulb with solid fill">
            <a:extLst>
              <a:ext uri="{FF2B5EF4-FFF2-40B4-BE49-F238E27FC236}">
                <a16:creationId xmlns:a16="http://schemas.microsoft.com/office/drawing/2014/main" id="{4C941B60-D0CF-43CD-8A20-33FD1A40D6A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424551" y="3446754"/>
            <a:ext cx="669810" cy="6698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2" name="Graphic 60" descr="Research with solid fill">
            <a:extLst>
              <a:ext uri="{FF2B5EF4-FFF2-40B4-BE49-F238E27FC236}">
                <a16:creationId xmlns:a16="http://schemas.microsoft.com/office/drawing/2014/main" id="{33D6B0F6-7899-4990-9DD4-0AB069DF0E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800851" y="5372179"/>
            <a:ext cx="669810" cy="6698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9" name="TextBox 62">
            <a:extLst>
              <a:ext uri="{FF2B5EF4-FFF2-40B4-BE49-F238E27FC236}">
                <a16:creationId xmlns:a16="http://schemas.microsoft.com/office/drawing/2014/main" id="{378965A1-0A80-4367-905E-2782DB489D02}"/>
              </a:ext>
            </a:extLst>
          </p:cNvPr>
          <p:cNvSpPr txBox="1"/>
          <p:nvPr/>
        </p:nvSpPr>
        <p:spPr>
          <a:xfrm>
            <a:off x="5328551" y="3674231"/>
            <a:ext cx="1487154" cy="92333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noProof="1">
                <a:latin typeface="Palatino Linotype" panose="02040502050505030304" pitchFamily="18" charset="0"/>
                <a:ea typeface="Roboto" panose="02000000000000000000" pitchFamily="2" charset="0"/>
              </a:rPr>
              <a:t>Global Treasury Centre</a:t>
            </a:r>
            <a:endParaRPr lang="en-US" b="1" noProof="1">
              <a:latin typeface="Palatino Linotype" panose="02040502050505030304" pitchFamily="18" charset="0"/>
              <a:ea typeface="Roboto" panose="02000000000000000000" pitchFamily="2" charset="0"/>
            </a:endParaRP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7D2BD3E6-D8F1-4944-9E1F-4A79BEF65EC7}"/>
              </a:ext>
            </a:extLst>
          </p:cNvPr>
          <p:cNvGrpSpPr/>
          <p:nvPr/>
        </p:nvGrpSpPr>
        <p:grpSpPr>
          <a:xfrm>
            <a:off x="1078992" y="804917"/>
            <a:ext cx="3978165" cy="2183987"/>
            <a:chOff x="8921977" y="1173671"/>
            <a:chExt cx="2926080" cy="4462909"/>
          </a:xfrm>
        </p:grpSpPr>
        <p:sp>
          <p:nvSpPr>
            <p:cNvPr id="91" name="TextBox 77">
              <a:extLst>
                <a:ext uri="{FF2B5EF4-FFF2-40B4-BE49-F238E27FC236}">
                  <a16:creationId xmlns:a16="http://schemas.microsoft.com/office/drawing/2014/main" id="{64FCAC0B-4750-4E2B-959F-B55B43F19353}"/>
                </a:ext>
              </a:extLst>
            </p:cNvPr>
            <p:cNvSpPr txBox="1"/>
            <p:nvPr/>
          </p:nvSpPr>
          <p:spPr>
            <a:xfrm>
              <a:off x="8921977" y="1173671"/>
              <a:ext cx="2926080" cy="754718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noProof="1">
                  <a:solidFill>
                    <a:schemeClr val="accent5"/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Eligibility and Registration</a:t>
              </a:r>
            </a:p>
          </p:txBody>
        </p:sp>
        <p:sp>
          <p:nvSpPr>
            <p:cNvPr id="92" name="TextBox 78">
              <a:extLst>
                <a:ext uri="{FF2B5EF4-FFF2-40B4-BE49-F238E27FC236}">
                  <a16:creationId xmlns:a16="http://schemas.microsoft.com/office/drawing/2014/main" id="{83FD0690-FDA5-4F02-9722-AC9A3C906FF2}"/>
                </a:ext>
              </a:extLst>
            </p:cNvPr>
            <p:cNvSpPr txBox="1"/>
            <p:nvPr/>
          </p:nvSpPr>
          <p:spPr>
            <a:xfrm>
              <a:off x="8921977" y="1925882"/>
              <a:ext cx="2926080" cy="3710698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Registration under Finance Company Regulations*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2 stage process</a:t>
              </a:r>
            </a:p>
            <a:p>
              <a:pPr marL="628650" lvl="1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Provisional Registration </a:t>
              </a:r>
            </a:p>
            <a:p>
              <a:pPr marL="628650" lvl="1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Certificate of Registration 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Time: </a:t>
              </a: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90 days from receipt of application. </a:t>
              </a: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B82C74D6-FDE2-43D0-0A2C-186CBBAA5CE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334" y="13827"/>
            <a:ext cx="1054955" cy="90000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5AD6490-F14A-384E-DF39-5D2FE7E367F8}"/>
              </a:ext>
            </a:extLst>
          </p:cNvPr>
          <p:cNvCxnSpPr>
            <a:cxnSpLocks/>
          </p:cNvCxnSpPr>
          <p:nvPr/>
        </p:nvCxnSpPr>
        <p:spPr>
          <a:xfrm>
            <a:off x="205695" y="826680"/>
            <a:ext cx="6076233" cy="0"/>
          </a:xfrm>
          <a:prstGeom prst="line">
            <a:avLst/>
          </a:prstGeom>
          <a:ln w="38100">
            <a:solidFill>
              <a:srgbClr val="F79A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D2BD3E6-D8F1-4944-9E1F-4A79BEF65EC7}"/>
              </a:ext>
            </a:extLst>
          </p:cNvPr>
          <p:cNvGrpSpPr/>
          <p:nvPr/>
        </p:nvGrpSpPr>
        <p:grpSpPr>
          <a:xfrm>
            <a:off x="7839325" y="5324792"/>
            <a:ext cx="2755622" cy="1199102"/>
            <a:chOff x="8921977" y="1173671"/>
            <a:chExt cx="2926080" cy="2450328"/>
          </a:xfrm>
        </p:grpSpPr>
        <p:sp>
          <p:nvSpPr>
            <p:cNvPr id="34" name="TextBox 77">
              <a:extLst>
                <a:ext uri="{FF2B5EF4-FFF2-40B4-BE49-F238E27FC236}">
                  <a16:creationId xmlns:a16="http://schemas.microsoft.com/office/drawing/2014/main" id="{64FCAC0B-4750-4E2B-959F-B55B43F19353}"/>
                </a:ext>
              </a:extLst>
            </p:cNvPr>
            <p:cNvSpPr txBox="1"/>
            <p:nvPr/>
          </p:nvSpPr>
          <p:spPr>
            <a:xfrm>
              <a:off x="8921977" y="1173671"/>
              <a:ext cx="2926080" cy="754718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noProof="1">
                  <a:solidFill>
                    <a:srgbClr val="C00000"/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Fees</a:t>
              </a:r>
            </a:p>
          </p:txBody>
        </p:sp>
        <p:sp>
          <p:nvSpPr>
            <p:cNvPr id="35" name="TextBox 78">
              <a:extLst>
                <a:ext uri="{FF2B5EF4-FFF2-40B4-BE49-F238E27FC236}">
                  <a16:creationId xmlns:a16="http://schemas.microsoft.com/office/drawing/2014/main" id="{83FD0690-FDA5-4F02-9722-AC9A3C906FF2}"/>
                </a:ext>
              </a:extLst>
            </p:cNvPr>
            <p:cNvSpPr txBox="1"/>
            <p:nvPr/>
          </p:nvSpPr>
          <p:spPr>
            <a:xfrm>
              <a:off x="8921977" y="1925882"/>
              <a:ext cx="2926080" cy="169811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Application: USD 1000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Registration: USD 125000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Recurring: USD 25000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A332A8C-EE07-44B3-827C-E330344E8E08}"/>
              </a:ext>
            </a:extLst>
          </p:cNvPr>
          <p:cNvGrpSpPr/>
          <p:nvPr/>
        </p:nvGrpSpPr>
        <p:grpSpPr>
          <a:xfrm>
            <a:off x="340242" y="4048692"/>
            <a:ext cx="3537735" cy="2184041"/>
            <a:chOff x="8921977" y="1138920"/>
            <a:chExt cx="2926080" cy="4668524"/>
          </a:xfrm>
        </p:grpSpPr>
        <p:sp>
          <p:nvSpPr>
            <p:cNvPr id="40" name="TextBox 80">
              <a:extLst>
                <a:ext uri="{FF2B5EF4-FFF2-40B4-BE49-F238E27FC236}">
                  <a16:creationId xmlns:a16="http://schemas.microsoft.com/office/drawing/2014/main" id="{F074355C-9694-43E9-8D06-0EE1ED672485}"/>
                </a:ext>
              </a:extLst>
            </p:cNvPr>
            <p:cNvSpPr txBox="1"/>
            <p:nvPr/>
          </p:nvSpPr>
          <p:spPr>
            <a:xfrm>
              <a:off x="8921977" y="1138920"/>
              <a:ext cx="2926080" cy="78947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b="1" noProof="1">
                  <a:solidFill>
                    <a:srgbClr val="002060"/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Currency and Transactions</a:t>
              </a:r>
            </a:p>
          </p:txBody>
        </p:sp>
        <p:sp>
          <p:nvSpPr>
            <p:cNvPr id="41" name="TextBox 81">
              <a:extLst>
                <a:ext uri="{FF2B5EF4-FFF2-40B4-BE49-F238E27FC236}">
                  <a16:creationId xmlns:a16="http://schemas.microsoft.com/office/drawing/2014/main" id="{AD64FDC7-ADCD-4A0F-8F5D-2701A82CBA9F}"/>
                </a:ext>
              </a:extLst>
            </p:cNvPr>
            <p:cNvSpPr txBox="1"/>
            <p:nvPr/>
          </p:nvSpPr>
          <p:spPr>
            <a:xfrm>
              <a:off x="8921977" y="1925883"/>
              <a:ext cx="2926080" cy="388156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Freely convertible foreign currency transactions (15 currencies specified) </a:t>
              </a:r>
            </a:p>
            <a:p>
              <a:pPr marL="171450" lvl="0" indent="-171450" algn="just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Can carry out transactions in currencies not specified, provided they are settled in specified currency. </a:t>
              </a:r>
              <a:endParaRPr lang="en-GB" sz="1600" noProof="1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  <a:ea typeface="Roboto" panose="02000000000000000000" pitchFamily="2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Separate INR account for administrative expenses. 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D2BD3E6-D8F1-4944-9E1F-4A79BEF65EC7}"/>
              </a:ext>
            </a:extLst>
          </p:cNvPr>
          <p:cNvGrpSpPr/>
          <p:nvPr/>
        </p:nvGrpSpPr>
        <p:grpSpPr>
          <a:xfrm>
            <a:off x="8317433" y="2894584"/>
            <a:ext cx="3331211" cy="2430208"/>
            <a:chOff x="8921977" y="1173671"/>
            <a:chExt cx="2926081" cy="4966055"/>
          </a:xfrm>
        </p:grpSpPr>
        <p:sp>
          <p:nvSpPr>
            <p:cNvPr id="43" name="TextBox 77">
              <a:extLst>
                <a:ext uri="{FF2B5EF4-FFF2-40B4-BE49-F238E27FC236}">
                  <a16:creationId xmlns:a16="http://schemas.microsoft.com/office/drawing/2014/main" id="{64FCAC0B-4750-4E2B-959F-B55B43F19353}"/>
                </a:ext>
              </a:extLst>
            </p:cNvPr>
            <p:cNvSpPr txBox="1"/>
            <p:nvPr/>
          </p:nvSpPr>
          <p:spPr>
            <a:xfrm>
              <a:off x="8921977" y="1173671"/>
              <a:ext cx="2926080" cy="754718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noProof="1">
                  <a:solidFill>
                    <a:schemeClr val="accent6"/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Light Touch Regulation</a:t>
              </a:r>
            </a:p>
          </p:txBody>
        </p:sp>
        <p:sp>
          <p:nvSpPr>
            <p:cNvPr id="44" name="TextBox 78">
              <a:extLst>
                <a:ext uri="{FF2B5EF4-FFF2-40B4-BE49-F238E27FC236}">
                  <a16:creationId xmlns:a16="http://schemas.microsoft.com/office/drawing/2014/main" id="{83FD0690-FDA5-4F02-9722-AC9A3C906FF2}"/>
                </a:ext>
              </a:extLst>
            </p:cNvPr>
            <p:cNvSpPr txBox="1"/>
            <p:nvPr/>
          </p:nvSpPr>
          <p:spPr>
            <a:xfrm>
              <a:off x="8921978" y="1925882"/>
              <a:ext cx="2926080" cy="4213844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Exemption from prudential requirements (CRAR, LC, EC) subject to board approved policies on corporate governance, risk management and meeting fit and proper criteria of Authority 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Owned Fund: USD 0.2 mn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endParaRPr lang="en-GB" sz="1600" noProof="1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D2BD3E6-D8F1-4944-9E1F-4A79BEF65EC7}"/>
              </a:ext>
            </a:extLst>
          </p:cNvPr>
          <p:cNvGrpSpPr/>
          <p:nvPr/>
        </p:nvGrpSpPr>
        <p:grpSpPr>
          <a:xfrm>
            <a:off x="7060739" y="708428"/>
            <a:ext cx="3331210" cy="1937765"/>
            <a:chOff x="8921977" y="1173671"/>
            <a:chExt cx="2926080" cy="3959763"/>
          </a:xfrm>
        </p:grpSpPr>
        <p:sp>
          <p:nvSpPr>
            <p:cNvPr id="52" name="TextBox 77">
              <a:extLst>
                <a:ext uri="{FF2B5EF4-FFF2-40B4-BE49-F238E27FC236}">
                  <a16:creationId xmlns:a16="http://schemas.microsoft.com/office/drawing/2014/main" id="{64FCAC0B-4750-4E2B-959F-B55B43F19353}"/>
                </a:ext>
              </a:extLst>
            </p:cNvPr>
            <p:cNvSpPr txBox="1"/>
            <p:nvPr/>
          </p:nvSpPr>
          <p:spPr>
            <a:xfrm>
              <a:off x="8921977" y="1173671"/>
              <a:ext cx="2926080" cy="754718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noProof="1">
                  <a:solidFill>
                    <a:srgbClr val="002060"/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Service Recipient </a:t>
              </a:r>
            </a:p>
          </p:txBody>
        </p:sp>
        <p:sp>
          <p:nvSpPr>
            <p:cNvPr id="53" name="TextBox 78">
              <a:extLst>
                <a:ext uri="{FF2B5EF4-FFF2-40B4-BE49-F238E27FC236}">
                  <a16:creationId xmlns:a16="http://schemas.microsoft.com/office/drawing/2014/main" id="{83FD0690-FDA5-4F02-9722-AC9A3C906FF2}"/>
                </a:ext>
              </a:extLst>
            </p:cNvPr>
            <p:cNvSpPr txBox="1"/>
            <p:nvPr/>
          </p:nvSpPr>
          <p:spPr>
            <a:xfrm>
              <a:off x="8921977" y="1925882"/>
              <a:ext cx="2926080" cy="320755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Group entities (GE) of GRCTC 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GE of parent of GRCTC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All GE from FATF complaint Jurisdiction.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Tresury activities/ services to India – subject to FEMA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61AC235-3DC5-13E0-CB7B-67DACF607F53}"/>
              </a:ext>
            </a:extLst>
          </p:cNvPr>
          <p:cNvGrpSpPr/>
          <p:nvPr/>
        </p:nvGrpSpPr>
        <p:grpSpPr>
          <a:xfrm>
            <a:off x="794108" y="3008735"/>
            <a:ext cx="2158100" cy="952880"/>
            <a:chOff x="8921977" y="1173671"/>
            <a:chExt cx="2926080" cy="1947181"/>
          </a:xfrm>
        </p:grpSpPr>
        <p:sp>
          <p:nvSpPr>
            <p:cNvPr id="7" name="TextBox 77">
              <a:extLst>
                <a:ext uri="{FF2B5EF4-FFF2-40B4-BE49-F238E27FC236}">
                  <a16:creationId xmlns:a16="http://schemas.microsoft.com/office/drawing/2014/main" id="{55DAAD89-2416-A969-68DC-AD000D16DF14}"/>
                </a:ext>
              </a:extLst>
            </p:cNvPr>
            <p:cNvSpPr txBox="1"/>
            <p:nvPr/>
          </p:nvSpPr>
          <p:spPr>
            <a:xfrm>
              <a:off x="8921977" y="1173671"/>
              <a:ext cx="2926080" cy="754718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noProof="1">
                  <a:solidFill>
                    <a:srgbClr val="C00000"/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Legal Form</a:t>
              </a:r>
            </a:p>
          </p:txBody>
        </p:sp>
        <p:sp>
          <p:nvSpPr>
            <p:cNvPr id="8" name="TextBox 78">
              <a:extLst>
                <a:ext uri="{FF2B5EF4-FFF2-40B4-BE49-F238E27FC236}">
                  <a16:creationId xmlns:a16="http://schemas.microsoft.com/office/drawing/2014/main" id="{FC4EC247-D459-0694-43E0-AFE0D153537F}"/>
                </a:ext>
              </a:extLst>
            </p:cNvPr>
            <p:cNvSpPr txBox="1"/>
            <p:nvPr/>
          </p:nvSpPr>
          <p:spPr>
            <a:xfrm>
              <a:off x="8921977" y="1925882"/>
              <a:ext cx="2926080" cy="119497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GB" sz="16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alatino Linotype" panose="02040502050505030304" pitchFamily="18" charset="0"/>
                  <a:ea typeface="Roboto" panose="02000000000000000000" pitchFamily="2" charset="0"/>
                </a:rPr>
                <a:t>Company or Branch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endParaRPr lang="en-GB" sz="1600" noProof="1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  <a:ea typeface="Roboto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085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0E45694-A54F-2E78-89EF-B90E6D769792}"/>
              </a:ext>
            </a:extLst>
          </p:cNvPr>
          <p:cNvSpPr/>
          <p:nvPr/>
        </p:nvSpPr>
        <p:spPr>
          <a:xfrm>
            <a:off x="604520" y="1241422"/>
            <a:ext cx="3175068" cy="2418023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4320" rtlCol="0" anchor="ctr"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dk1"/>
                </a:solidFill>
                <a:latin typeface="Palatino Linotype" panose="02040502050505030304" pitchFamily="18" charset="0"/>
              </a:rPr>
              <a:t>Borrow funds/raise debt either in its own account or on behalf of its service recipients.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dk1"/>
                </a:solidFill>
                <a:latin typeface="Palatino Linotype" panose="02040502050505030304" pitchFamily="18" charset="0"/>
              </a:rPr>
              <a:t>Intra-company borrowing/deposits.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CCF1374-3285-A2B0-0FCF-F46709A79F49}"/>
              </a:ext>
            </a:extLst>
          </p:cNvPr>
          <p:cNvSpPr/>
          <p:nvPr/>
        </p:nvSpPr>
        <p:spPr>
          <a:xfrm>
            <a:off x="4246949" y="1217742"/>
            <a:ext cx="3256348" cy="2185641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4320" rtlCol="0" anchor="ctr"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Lending, providing credit guarantee, performance bonds and any other credit facility. 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70CEE8D0-B15F-9D67-B4EC-31186A296393}"/>
              </a:ext>
            </a:extLst>
          </p:cNvPr>
          <p:cNvSpPr/>
          <p:nvPr/>
        </p:nvSpPr>
        <p:spPr>
          <a:xfrm>
            <a:off x="7945052" y="1507657"/>
            <a:ext cx="3175068" cy="1938797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4320" rtlCol="0" anchor="ctr"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dk1"/>
                </a:solidFill>
                <a:latin typeface="Palatino Linotype" panose="02040502050505030304" pitchFamily="18" charset="0"/>
              </a:rPr>
              <a:t>Includes stocks, shares, bonds, or other financial instrument 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D2B61B5-BD80-6FED-98FF-EC902BB7C36A}"/>
              </a:ext>
            </a:extLst>
          </p:cNvPr>
          <p:cNvSpPr/>
          <p:nvPr/>
        </p:nvSpPr>
        <p:spPr>
          <a:xfrm>
            <a:off x="604520" y="1033326"/>
            <a:ext cx="3175068" cy="593547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182880" rtlCol="0" anchor="ctr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   01 Borrowing</a:t>
            </a:r>
            <a:endParaRPr lang="en-US" sz="2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756BAB1-7CC0-4B11-2350-F43BF8141681}"/>
              </a:ext>
            </a:extLst>
          </p:cNvPr>
          <p:cNvSpPr/>
          <p:nvPr/>
        </p:nvSpPr>
        <p:spPr>
          <a:xfrm>
            <a:off x="4234146" y="1033326"/>
            <a:ext cx="3256348" cy="593547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182880" rtlCol="0" anchor="ctr">
            <a:noAutofit/>
          </a:bodyPr>
          <a:lstStyle/>
          <a:p>
            <a:r>
              <a:rPr lang="en-US" sz="2000" b="1" dirty="0">
                <a:solidFill>
                  <a:schemeClr val="dk1"/>
                </a:solidFill>
                <a:latin typeface="Palatino Linotype" panose="02040502050505030304" pitchFamily="18" charset="0"/>
              </a:rPr>
              <a:t>02</a:t>
            </a:r>
            <a:r>
              <a:rPr lang="en-US" sz="2400" b="1" dirty="0">
                <a:solidFill>
                  <a:schemeClr val="dk1"/>
                </a:solidFill>
                <a:latin typeface="Palatino Linotype" panose="02040502050505030304" pitchFamily="18" charset="0"/>
              </a:rPr>
              <a:t> </a:t>
            </a:r>
            <a:r>
              <a:rPr lang="en-US" sz="2000" b="1" dirty="0">
                <a:solidFill>
                  <a:schemeClr val="dk1"/>
                </a:solidFill>
                <a:latin typeface="Palatino Linotype" panose="02040502050505030304" pitchFamily="18" charset="0"/>
              </a:rPr>
              <a:t>Credit arrangements </a:t>
            </a:r>
            <a:endParaRPr lang="en-US" sz="2000" b="1" dirty="0">
              <a:latin typeface="Palatino Linotype" panose="02040502050505030304" pitchFamily="18" charset="0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D678AA7C-3B58-9474-0D0D-7F757329522B}"/>
              </a:ext>
            </a:extLst>
          </p:cNvPr>
          <p:cNvSpPr/>
          <p:nvPr/>
        </p:nvSpPr>
        <p:spPr>
          <a:xfrm>
            <a:off x="7945052" y="1033326"/>
            <a:ext cx="3175068" cy="762890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182880" rtlCol="0" anchor="ctr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03 Transacting/ Investing in financial instruments  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2601E224-7164-430C-CD52-1226F38BC371}"/>
              </a:ext>
            </a:extLst>
          </p:cNvPr>
          <p:cNvSpPr/>
          <p:nvPr/>
        </p:nvSpPr>
        <p:spPr>
          <a:xfrm>
            <a:off x="685800" y="4704243"/>
            <a:ext cx="3175068" cy="1938797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4320" rtlCol="0" anchor="ctr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Includes OTC/exchange traded derivatives with counterparties/ market-makers.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Counterparty may be inside or outside IFSC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EDD7C22-983F-4C76-1831-BE79D9CC501B}"/>
              </a:ext>
            </a:extLst>
          </p:cNvPr>
          <p:cNvSpPr/>
          <p:nvPr/>
        </p:nvSpPr>
        <p:spPr>
          <a:xfrm>
            <a:off x="4356066" y="4547437"/>
            <a:ext cx="3175068" cy="1938797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4320" rtlCol="0" anchor="ctr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dk1"/>
                </a:solidFill>
                <a:latin typeface="Palatino Linotype" panose="02040502050505030304" pitchFamily="18" charset="0"/>
              </a:rPr>
              <a:t>Seek registration as a Factor under IFSCA (Registration of Factors) Regulations, 2024. </a:t>
            </a: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47538648-42F1-5E64-59B7-2EF70853C947}"/>
              </a:ext>
            </a:extLst>
          </p:cNvPr>
          <p:cNvSpPr/>
          <p:nvPr/>
        </p:nvSpPr>
        <p:spPr>
          <a:xfrm>
            <a:off x="8026332" y="4547437"/>
            <a:ext cx="3175068" cy="1938797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4320" rtlCol="0" anchor="ctr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noProof="1">
                <a:solidFill>
                  <a:schemeClr val="tx1"/>
                </a:solidFill>
                <a:latin typeface="Palatino Linotype" panose="02040502050505030304" pitchFamily="18" charset="0"/>
              </a:rPr>
              <a:t>Sale and purchase of goods on behalf of service recipients, provided GRCTC does not take physical possession of such goods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B41C5E29-4316-7A0A-8EFF-61BD68689C1D}"/>
              </a:ext>
            </a:extLst>
          </p:cNvPr>
          <p:cNvSpPr/>
          <p:nvPr/>
        </p:nvSpPr>
        <p:spPr>
          <a:xfrm>
            <a:off x="685800" y="4092231"/>
            <a:ext cx="3175068" cy="737692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182880" rtlCol="0" anchor="ctr">
            <a:noAutofit/>
          </a:bodyPr>
          <a:lstStyle/>
          <a:p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anose="02040502050505030304" pitchFamily="18" charset="0"/>
              </a:rPr>
              <a:t>04 Derivative transactions 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53CC00D4-FB88-321D-8765-7D6DDC5900AB}"/>
              </a:ext>
            </a:extLst>
          </p:cNvPr>
          <p:cNvSpPr/>
          <p:nvPr/>
        </p:nvSpPr>
        <p:spPr>
          <a:xfrm>
            <a:off x="4356066" y="4092231"/>
            <a:ext cx="3175068" cy="737692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182880" rtlCol="0" anchor="ctr">
            <a:noAutofit/>
          </a:bodyPr>
          <a:lstStyle/>
          <a:p>
            <a:r>
              <a:rPr lang="en-US" sz="2000" b="1" dirty="0">
                <a:solidFill>
                  <a:schemeClr val="dk1"/>
                </a:solidFill>
                <a:latin typeface="Palatino Linotype" panose="02040502050505030304" pitchFamily="18" charset="0"/>
              </a:rPr>
              <a:t>05 Factoring &amp; Forfaiting</a:t>
            </a:r>
            <a:endParaRPr lang="en-US" sz="2000" b="1" dirty="0">
              <a:latin typeface="Palatino Linotype" panose="02040502050505030304" pitchFamily="18" charset="0"/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3A61FEC0-81C6-49B0-87F5-D2102BC4EF6C}"/>
              </a:ext>
            </a:extLst>
          </p:cNvPr>
          <p:cNvSpPr/>
          <p:nvPr/>
        </p:nvSpPr>
        <p:spPr>
          <a:xfrm>
            <a:off x="8026332" y="4092231"/>
            <a:ext cx="3175068" cy="737692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182880" rtlCol="0" anchor="ctr"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06  Re-invoicing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B946560-AD41-497D-8F8C-8ED105092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08" y="217208"/>
            <a:ext cx="9768300" cy="408059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230871"/>
                </a:solidFill>
                <a:latin typeface="Palatino Linotype" panose="02040502050505030304" pitchFamily="18" charset="0"/>
                <a:ea typeface="Roboto" panose="02000000000000000000" pitchFamily="2" charset="0"/>
                <a:cs typeface="Tahoma" panose="020B0604030504040204" pitchFamily="34" charset="0"/>
              </a:rPr>
              <a:t>3.2 Permissible Treasury Activities and Treasury Services</a:t>
            </a:r>
            <a:endParaRPr lang="en-IN" sz="2800" b="1" dirty="0">
              <a:solidFill>
                <a:srgbClr val="230871"/>
              </a:solidFill>
              <a:latin typeface="Palatino Linotype" panose="02040502050505030304" pitchFamily="18" charset="0"/>
              <a:ea typeface="Roboto" panose="02000000000000000000" pitchFamily="2" charset="0"/>
              <a:cs typeface="Tahoma" panose="020B0604030504040204" pitchFamily="34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82C74D6-FDE2-43D0-0A2C-186CBBAA5C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334" y="13827"/>
            <a:ext cx="1054955" cy="90000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5AD6490-F14A-384E-DF39-5D2FE7E367F8}"/>
              </a:ext>
            </a:extLst>
          </p:cNvPr>
          <p:cNvCxnSpPr>
            <a:cxnSpLocks/>
          </p:cNvCxnSpPr>
          <p:nvPr/>
        </p:nvCxnSpPr>
        <p:spPr>
          <a:xfrm>
            <a:off x="205695" y="625267"/>
            <a:ext cx="9276633" cy="0"/>
          </a:xfrm>
          <a:prstGeom prst="line">
            <a:avLst/>
          </a:prstGeom>
          <a:ln w="38100">
            <a:solidFill>
              <a:srgbClr val="F79A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427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0E45694-A54F-2E78-89EF-B90E6D769792}"/>
              </a:ext>
            </a:extLst>
          </p:cNvPr>
          <p:cNvSpPr/>
          <p:nvPr/>
        </p:nvSpPr>
        <p:spPr>
          <a:xfrm>
            <a:off x="549656" y="4185599"/>
            <a:ext cx="3175068" cy="1918473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4320" rtlCol="0" anchor="ctr"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Acquisition or investment in group entities by way of equity shares, preference shares, bonds, debentures or loans.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CCF1374-3285-A2B0-0FCF-F46709A79F49}"/>
              </a:ext>
            </a:extLst>
          </p:cNvPr>
          <p:cNvSpPr/>
          <p:nvPr/>
        </p:nvSpPr>
        <p:spPr>
          <a:xfrm>
            <a:off x="4234146" y="1549373"/>
            <a:ext cx="6982494" cy="3737907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4320" rtlCol="0" anchor="ctr"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Maintaining relationships with financial  counterparties. </a:t>
            </a:r>
            <a:b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Management of obligations on behalf of service recipients towards insurance and pension related commitment.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solidFill>
                  <a:schemeClr val="tx1"/>
                </a:solidFill>
                <a:latin typeface="Palatino Linotype" panose="02040502050505030304" pitchFamily="18" charset="0"/>
              </a:rPr>
              <a:t>Providing advice related to financial management including financial risk management. 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solidFill>
                  <a:schemeClr val="tx1"/>
                </a:solidFill>
                <a:latin typeface="Palatino Linotype" panose="02040502050505030304" pitchFamily="18" charset="0"/>
              </a:rPr>
              <a:t>Providing Advice related to funding and capital market activities.  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D2B61B5-BD80-6FED-98FF-EC902BB7C36A}"/>
              </a:ext>
            </a:extLst>
          </p:cNvPr>
          <p:cNvSpPr/>
          <p:nvPr/>
        </p:nvSpPr>
        <p:spPr>
          <a:xfrm>
            <a:off x="549656" y="3690945"/>
            <a:ext cx="3175068" cy="593547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182880" rtlCol="0" anchor="ctr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08 Act as a Holding Company </a:t>
            </a:r>
            <a:endParaRPr lang="en-US" sz="2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756BAB1-7CC0-4B11-2350-F43BF8141681}"/>
              </a:ext>
            </a:extLst>
          </p:cNvPr>
          <p:cNvSpPr/>
          <p:nvPr/>
        </p:nvSpPr>
        <p:spPr>
          <a:xfrm>
            <a:off x="4234146" y="1321886"/>
            <a:ext cx="6982494" cy="593547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182880" rtlCol="0" anchor="ctr">
            <a:noAutofit/>
          </a:bodyPr>
          <a:lstStyle/>
          <a:p>
            <a:r>
              <a:rPr lang="en-US" sz="2000" b="1" dirty="0">
                <a:solidFill>
                  <a:schemeClr val="dk1"/>
                </a:solidFill>
                <a:latin typeface="Palatino Linotype" panose="02040502050505030304" pitchFamily="18" charset="0"/>
              </a:rPr>
              <a:t>09 Others </a:t>
            </a:r>
            <a:endParaRPr lang="en-US" sz="2000" b="1" dirty="0">
              <a:latin typeface="Palatino Linotype" panose="02040502050505030304" pitchFamily="18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B946560-AD41-497D-8F8C-8ED105092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08" y="217208"/>
            <a:ext cx="9028652" cy="408059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230871"/>
                </a:solidFill>
                <a:latin typeface="Palatino Linotype" panose="02040502050505030304" pitchFamily="18" charset="0"/>
                <a:ea typeface="Roboto" panose="02000000000000000000" pitchFamily="2" charset="0"/>
                <a:cs typeface="Tahoma" panose="020B0604030504040204" pitchFamily="34" charset="0"/>
              </a:rPr>
              <a:t>3.2 Permissible activities  </a:t>
            </a:r>
            <a:endParaRPr lang="en-IN" sz="2800" b="1" dirty="0">
              <a:solidFill>
                <a:srgbClr val="230871"/>
              </a:solidFill>
              <a:latin typeface="Palatino Linotype" panose="02040502050505030304" pitchFamily="18" charset="0"/>
              <a:ea typeface="Roboto" panose="02000000000000000000" pitchFamily="2" charset="0"/>
              <a:cs typeface="Tahoma" panose="020B0604030504040204" pitchFamily="34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82C74D6-FDE2-43D0-0A2C-186CBBAA5C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334" y="13827"/>
            <a:ext cx="1054955" cy="90000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5AD6490-F14A-384E-DF39-5D2FE7E367F8}"/>
              </a:ext>
            </a:extLst>
          </p:cNvPr>
          <p:cNvCxnSpPr>
            <a:cxnSpLocks/>
          </p:cNvCxnSpPr>
          <p:nvPr/>
        </p:nvCxnSpPr>
        <p:spPr>
          <a:xfrm>
            <a:off x="205695" y="625267"/>
            <a:ext cx="8206785" cy="0"/>
          </a:xfrm>
          <a:prstGeom prst="line">
            <a:avLst/>
          </a:prstGeom>
          <a:ln w="38100">
            <a:solidFill>
              <a:srgbClr val="F79A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5DD5EE53-75C0-0639-01CE-D649865C4094}"/>
              </a:ext>
            </a:extLst>
          </p:cNvPr>
          <p:cNvSpPr/>
          <p:nvPr/>
        </p:nvSpPr>
        <p:spPr>
          <a:xfrm>
            <a:off x="549656" y="1369033"/>
            <a:ext cx="3175068" cy="1938797"/>
          </a:xfrm>
          <a:custGeom>
            <a:avLst/>
            <a:gdLst>
              <a:gd name="connsiteX0" fmla="*/ 0 w 3175068"/>
              <a:gd name="connsiteY0" fmla="*/ 0 h 1938797"/>
              <a:gd name="connsiteX1" fmla="*/ 3175068 w 3175068"/>
              <a:gd name="connsiteY1" fmla="*/ 0 h 1938797"/>
              <a:gd name="connsiteX2" fmla="*/ 3175068 w 3175068"/>
              <a:gd name="connsiteY2" fmla="*/ 1679897 h 1938797"/>
              <a:gd name="connsiteX3" fmla="*/ 2916168 w 3175068"/>
              <a:gd name="connsiteY3" fmla="*/ 1938797 h 1938797"/>
              <a:gd name="connsiteX4" fmla="*/ 258900 w 3175068"/>
              <a:gd name="connsiteY4" fmla="*/ 1938797 h 1938797"/>
              <a:gd name="connsiteX5" fmla="*/ 0 w 3175068"/>
              <a:gd name="connsiteY5" fmla="*/ 1679897 h 193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5068" h="1938797">
                <a:moveTo>
                  <a:pt x="0" y="0"/>
                </a:moveTo>
                <a:lnTo>
                  <a:pt x="3175068" y="0"/>
                </a:lnTo>
                <a:lnTo>
                  <a:pt x="3175068" y="1679897"/>
                </a:lnTo>
                <a:cubicBezTo>
                  <a:pt x="3175068" y="1822884"/>
                  <a:pt x="3059155" y="1938797"/>
                  <a:pt x="2916168" y="1938797"/>
                </a:cubicBezTo>
                <a:lnTo>
                  <a:pt x="258900" y="1938797"/>
                </a:lnTo>
                <a:cubicBezTo>
                  <a:pt x="115913" y="1938797"/>
                  <a:pt x="0" y="1822884"/>
                  <a:pt x="0" y="1679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286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4320" rtlCol="0" anchor="ctr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noProof="1">
                <a:solidFill>
                  <a:schemeClr val="tx1"/>
                </a:solidFill>
                <a:latin typeface="Palatino Linotype" panose="02040502050505030304" pitchFamily="18" charset="0"/>
              </a:rPr>
              <a:t>Pooling of Funds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Optimizing commercial cash flows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Managing supplier relationships</a:t>
            </a:r>
            <a:endParaRPr lang="en-US" noProof="1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92330B87-D152-A28B-909E-EE4FF32110C5}"/>
              </a:ext>
            </a:extLst>
          </p:cNvPr>
          <p:cNvSpPr/>
          <p:nvPr/>
        </p:nvSpPr>
        <p:spPr>
          <a:xfrm>
            <a:off x="549656" y="913827"/>
            <a:ext cx="3175068" cy="737692"/>
          </a:xfrm>
          <a:custGeom>
            <a:avLst/>
            <a:gdLst>
              <a:gd name="connsiteX0" fmla="*/ 258900 w 3175068"/>
              <a:gd name="connsiteY0" fmla="*/ 0 h 593547"/>
              <a:gd name="connsiteX1" fmla="*/ 2916168 w 3175068"/>
              <a:gd name="connsiteY1" fmla="*/ 0 h 593547"/>
              <a:gd name="connsiteX2" fmla="*/ 3175068 w 3175068"/>
              <a:gd name="connsiteY2" fmla="*/ 258900 h 593547"/>
              <a:gd name="connsiteX3" fmla="*/ 3175068 w 3175068"/>
              <a:gd name="connsiteY3" fmla="*/ 593547 h 593547"/>
              <a:gd name="connsiteX4" fmla="*/ 0 w 3175068"/>
              <a:gd name="connsiteY4" fmla="*/ 593547 h 593547"/>
              <a:gd name="connsiteX5" fmla="*/ 0 w 3175068"/>
              <a:gd name="connsiteY5" fmla="*/ 258900 h 593547"/>
              <a:gd name="connsiteX6" fmla="*/ 258900 w 3175068"/>
              <a:gd name="connsiteY6" fmla="*/ 0 h 5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068" h="593547">
                <a:moveTo>
                  <a:pt x="258900" y="0"/>
                </a:moveTo>
                <a:lnTo>
                  <a:pt x="2916168" y="0"/>
                </a:lnTo>
                <a:cubicBezTo>
                  <a:pt x="3059155" y="0"/>
                  <a:pt x="3175068" y="115913"/>
                  <a:pt x="3175068" y="258900"/>
                </a:cubicBezTo>
                <a:lnTo>
                  <a:pt x="3175068" y="593547"/>
                </a:lnTo>
                <a:lnTo>
                  <a:pt x="0" y="593547"/>
                </a:lnTo>
                <a:lnTo>
                  <a:pt x="0" y="258900"/>
                </a:lnTo>
                <a:cubicBezTo>
                  <a:pt x="0" y="115913"/>
                  <a:pt x="115913" y="0"/>
                  <a:pt x="258900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182880" rtlCol="0" anchor="ctr"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07  Liquidity</a:t>
            </a:r>
            <a:br>
              <a:rPr lang="en-US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US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Management </a:t>
            </a:r>
          </a:p>
        </p:txBody>
      </p:sp>
    </p:spTree>
    <p:extLst>
      <p:ext uri="{BB962C8B-B14F-4D97-AF65-F5344CB8AC3E}">
        <p14:creationId xmlns:p14="http://schemas.microsoft.com/office/powerpoint/2010/main" val="425249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54">
            <a:extLst>
              <a:ext uri="{FF2B5EF4-FFF2-40B4-BE49-F238E27FC236}">
                <a16:creationId xmlns:a16="http://schemas.microsoft.com/office/drawing/2014/main" id="{66927266-1F7E-D777-280C-14ED9C8E1F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334" y="13827"/>
            <a:ext cx="1054955" cy="900000"/>
          </a:xfrm>
          <a:prstGeom prst="rect">
            <a:avLst/>
          </a:prstGeom>
        </p:spPr>
      </p:pic>
      <p:sp>
        <p:nvSpPr>
          <p:cNvPr id="64" name="Title 1">
            <a:extLst>
              <a:ext uri="{FF2B5EF4-FFF2-40B4-BE49-F238E27FC236}">
                <a16:creationId xmlns:a16="http://schemas.microsoft.com/office/drawing/2014/main" id="{EB946560-AD41-497D-8F8C-8ED105092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95" y="259797"/>
            <a:ext cx="3329985" cy="408059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230871"/>
                </a:solidFill>
                <a:latin typeface="Palatino Linotype" panose="02040502050505030304" pitchFamily="18" charset="0"/>
                <a:ea typeface="Roboto" panose="02000000000000000000" pitchFamily="2" charset="0"/>
                <a:cs typeface="Tahoma" panose="020B0604030504040204" pitchFamily="34" charset="0"/>
              </a:rPr>
              <a:t>Setting up in IFSC </a:t>
            </a:r>
            <a:endParaRPr lang="en-IN" sz="2800" b="1" dirty="0">
              <a:solidFill>
                <a:srgbClr val="230871"/>
              </a:solidFill>
              <a:latin typeface="Palatino Linotype" panose="02040502050505030304" pitchFamily="18" charset="0"/>
              <a:ea typeface="Roboto" panose="02000000000000000000" pitchFamily="2" charset="0"/>
              <a:cs typeface="Tahoma" panose="020B0604030504040204" pitchFamily="34" charset="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5AD6490-F14A-384E-DF39-5D2FE7E367F8}"/>
              </a:ext>
            </a:extLst>
          </p:cNvPr>
          <p:cNvCxnSpPr>
            <a:cxnSpLocks/>
          </p:cNvCxnSpPr>
          <p:nvPr/>
        </p:nvCxnSpPr>
        <p:spPr>
          <a:xfrm>
            <a:off x="358095" y="913827"/>
            <a:ext cx="3329985" cy="0"/>
          </a:xfrm>
          <a:prstGeom prst="line">
            <a:avLst/>
          </a:prstGeom>
          <a:ln w="38100">
            <a:solidFill>
              <a:srgbClr val="F79A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diagram of a process&#10;&#10;Description automatically generated with medium confidence">
            <a:extLst>
              <a:ext uri="{FF2B5EF4-FFF2-40B4-BE49-F238E27FC236}">
                <a16:creationId xmlns:a16="http://schemas.microsoft.com/office/drawing/2014/main" id="{06C40EEE-1B5F-E061-E06F-4730922DE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18" y="1373549"/>
            <a:ext cx="10391393" cy="506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43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695" y="136396"/>
            <a:ext cx="8025859" cy="4006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/>
            <a:r>
              <a:rPr sz="2800" b="1" dirty="0">
                <a:solidFill>
                  <a:srgbClr val="230871"/>
                </a:solidFill>
                <a:latin typeface="Palatino Linotype" panose="02040502050505030304" pitchFamily="18" charset="0"/>
                <a:ea typeface="Roboto" panose="02000000000000000000" pitchFamily="2" charset="0"/>
                <a:cs typeface="Tahoma" panose="020B0604030504040204" pitchFamily="34" charset="0"/>
              </a:rPr>
              <a:t>Potential Benefits</a:t>
            </a:r>
            <a:r>
              <a:rPr lang="en-US" sz="2800" b="1" dirty="0">
                <a:solidFill>
                  <a:srgbClr val="230871"/>
                </a:solidFill>
                <a:latin typeface="Palatino Linotype" panose="02040502050505030304" pitchFamily="18" charset="0"/>
                <a:ea typeface="Roboto" panose="02000000000000000000" pitchFamily="2" charset="0"/>
                <a:cs typeface="Tahoma" panose="020B0604030504040204" pitchFamily="34" charset="0"/>
              </a:rPr>
              <a:t> for a GRCTC </a:t>
            </a:r>
            <a:endParaRPr sz="2800" b="1" dirty="0">
              <a:solidFill>
                <a:srgbClr val="230871"/>
              </a:solidFill>
              <a:latin typeface="Palatino Linotype" panose="02040502050505030304" pitchFamily="18" charset="0"/>
              <a:ea typeface="Roboto" panose="02000000000000000000" pitchFamily="2" charset="0"/>
              <a:cs typeface="Tahoma" panose="020B060403050404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589985"/>
              </p:ext>
            </p:extLst>
          </p:nvPr>
        </p:nvGraphicFramePr>
        <p:xfrm>
          <a:off x="205695" y="537018"/>
          <a:ext cx="11673467" cy="625180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85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4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344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Consideration</a:t>
                      </a:r>
                      <a:r>
                        <a:rPr sz="1600" b="1" spc="140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for</a:t>
                      </a:r>
                      <a:r>
                        <a:rPr sz="1600" b="1" spc="35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setting</a:t>
                      </a:r>
                      <a:r>
                        <a:rPr sz="1600" b="1" spc="65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up</a:t>
                      </a:r>
                      <a:r>
                        <a:rPr sz="1600" b="1" spc="65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a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G</a:t>
                      </a:r>
                      <a:r>
                        <a:rPr lang="en-US" sz="1600" b="1" spc="-10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RC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TC</a:t>
                      </a:r>
                      <a:endParaRPr sz="1600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12636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600" b="1" spc="20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What’s</a:t>
                      </a:r>
                      <a:r>
                        <a:rPr sz="1600" b="1" spc="80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offered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sz="1600" b="1" spc="55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by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sz="1600" b="1" spc="90" dirty="0">
                          <a:solidFill>
                            <a:srgbClr val="FFFFFF"/>
                          </a:solidFill>
                          <a:latin typeface="Palatino Linotype" panose="02040502050505030304" pitchFamily="18" charset="0"/>
                        </a:rPr>
                        <a:t>IFSC</a:t>
                      </a:r>
                      <a:endParaRPr sz="1600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126364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4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 b="1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Tax</a:t>
                      </a:r>
                      <a:r>
                        <a:rPr sz="1600" b="1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Attractiveness</a:t>
                      </a:r>
                      <a:endParaRPr sz="1600" b="1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356870" indent="-285115" algn="l" defTabSz="914400" rtl="0" eaLnBrk="1" latinLnBrk="0" hangingPunct="1">
                        <a:lnSpc>
                          <a:spcPct val="100000"/>
                        </a:lnSpc>
                        <a:spcBef>
                          <a:spcPts val="850"/>
                        </a:spcBef>
                        <a:buClr>
                          <a:srgbClr val="415299"/>
                        </a:buClr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1600" kern="1200" spc="35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Arial" panose="020B0604020202020204" pitchFamily="34" charset="0"/>
                        </a:rPr>
                        <a:t>Income Tax benefit of 10 years out of block of 15 years</a:t>
                      </a:r>
                      <a:endParaRPr lang="en-US" sz="1600" kern="1200" spc="35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56870" indent="-285115" algn="l" defTabSz="914400" rtl="0" eaLnBrk="1" latinLnBrk="0" hangingPunct="1">
                        <a:lnSpc>
                          <a:spcPct val="100000"/>
                        </a:lnSpc>
                        <a:spcBef>
                          <a:spcPts val="850"/>
                        </a:spcBef>
                        <a:buClr>
                          <a:srgbClr val="415299"/>
                        </a:buClr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1600" kern="1200" spc="35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Arial" panose="020B0604020202020204" pitchFamily="34" charset="0"/>
                        </a:rPr>
                        <a:t>No GST and no MAT if concessional regime is adopted</a:t>
                      </a:r>
                      <a:endParaRPr lang="en-US" sz="1600" kern="1200" spc="35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56870" indent="-285115" algn="l" defTabSz="914400" rtl="0" eaLnBrk="1" latinLnBrk="0" hangingPunct="1">
                        <a:lnSpc>
                          <a:spcPct val="100000"/>
                        </a:lnSpc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lang="en-US" sz="1600" kern="1200" spc="35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Arial" panose="020B0604020202020204" pitchFamily="34" charset="0"/>
                        </a:rPr>
                        <a:t>Provisions of ‘deemed dividend’ shall not apply on any advance or loan between two group entities</a:t>
                      </a:r>
                      <a:r>
                        <a:rPr lang="en-US" sz="1600" kern="1200" spc="7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600" kern="1200" spc="70" dirty="0">
                          <a:solidFill>
                            <a:srgbClr val="0070C0"/>
                          </a:solidFill>
                          <a:latin typeface="Palatino Linotype" panose="02040502050505030304" pitchFamily="18" charset="0"/>
                          <a:ea typeface="+mn-ea"/>
                          <a:cs typeface="Arial" panose="020B0604020202020204" pitchFamily="34" charset="0"/>
                        </a:rPr>
                        <a:t>(proposed in Finance Bill 2025)</a:t>
                      </a:r>
                      <a:endParaRPr sz="1600" kern="1200" spc="70" dirty="0">
                        <a:solidFill>
                          <a:srgbClr val="0070C0"/>
                        </a:solidFill>
                        <a:latin typeface="Palatino Linotype" panose="020405020505050303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079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5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 b="1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b="1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Regulatory</a:t>
                      </a:r>
                      <a:r>
                        <a:rPr sz="1600" b="1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Reporting</a:t>
                      </a:r>
                      <a:r>
                        <a:rPr sz="1600" b="1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Framework</a:t>
                      </a:r>
                      <a:endParaRPr sz="1600" b="1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356870" indent="-285115">
                        <a:lnSpc>
                          <a:spcPct val="100000"/>
                        </a:lnSpc>
                        <a:spcBef>
                          <a:spcPts val="960"/>
                        </a:spcBef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1600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sz="1600" spc="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single</a:t>
                      </a:r>
                      <a:r>
                        <a:rPr sz="1600" spc="1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unified</a:t>
                      </a:r>
                      <a:r>
                        <a:rPr sz="1600" spc="1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regulator</a:t>
                      </a:r>
                      <a:endParaRPr sz="1600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  <a:p>
                      <a:pPr marL="356870" indent="-28511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1600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Lower</a:t>
                      </a: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regulatory</a:t>
                      </a:r>
                      <a:r>
                        <a:rPr sz="1600" spc="229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reporting</a:t>
                      </a:r>
                      <a:r>
                        <a:rPr sz="1600" spc="8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requirements</a:t>
                      </a:r>
                      <a:r>
                        <a:rPr sz="1600" spc="22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envisaged</a:t>
                      </a:r>
                      <a:endParaRPr sz="1600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12192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1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00" b="1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b="1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Infrastructure</a:t>
                      </a:r>
                      <a:r>
                        <a:rPr sz="1600" b="1" spc="31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1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&amp;</a:t>
                      </a:r>
                      <a:r>
                        <a:rPr sz="1600" b="1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4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Accessibility</a:t>
                      </a:r>
                      <a:endParaRPr sz="1600" b="1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356870" indent="-285115">
                        <a:lnSpc>
                          <a:spcPct val="100000"/>
                        </a:lnSpc>
                        <a:spcBef>
                          <a:spcPts val="965"/>
                        </a:spcBef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1600" spc="9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Low</a:t>
                      </a:r>
                      <a:r>
                        <a:rPr sz="1600" spc="2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cost</a:t>
                      </a:r>
                      <a:r>
                        <a:rPr sz="1600" spc="3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9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600" spc="3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operation</a:t>
                      </a:r>
                      <a:r>
                        <a:rPr sz="1600" spc="1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sz="1600" spc="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600" spc="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locational</a:t>
                      </a:r>
                      <a:r>
                        <a:rPr sz="1600" spc="18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advantage</a:t>
                      </a:r>
                      <a:endParaRPr sz="1600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  <a:p>
                      <a:pPr marL="356870" indent="-285115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1600" spc="2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Easy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accessibility</a:t>
                      </a:r>
                      <a:r>
                        <a:rPr sz="1600" spc="30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60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well</a:t>
                      </a:r>
                      <a:r>
                        <a:rPr sz="1600" spc="11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connected</a:t>
                      </a:r>
                      <a:r>
                        <a:rPr sz="1600" spc="1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9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sz="1600" spc="-1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4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sz="1600" spc="11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8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modes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9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600" spc="3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transport</a:t>
                      </a:r>
                      <a:endParaRPr sz="1600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12255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4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b="1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Government</a:t>
                      </a:r>
                      <a:r>
                        <a:rPr sz="1600" b="1" spc="9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4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Incentives</a:t>
                      </a:r>
                      <a:endParaRPr sz="1600" b="1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356870" indent="-285115">
                        <a:lnSpc>
                          <a:spcPct val="100000"/>
                        </a:lnSpc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1600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State</a:t>
                      </a:r>
                      <a:r>
                        <a:rPr sz="1600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8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government</a:t>
                      </a:r>
                      <a:r>
                        <a:rPr sz="1600" spc="12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incentives</a:t>
                      </a:r>
                      <a:r>
                        <a:rPr sz="1600" spc="1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declared</a:t>
                      </a:r>
                      <a:r>
                        <a:rPr sz="1600" spc="1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over</a:t>
                      </a:r>
                      <a:r>
                        <a:rPr sz="1600" spc="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60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above</a:t>
                      </a:r>
                      <a:r>
                        <a:rPr sz="1600" spc="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tax</a:t>
                      </a:r>
                      <a:r>
                        <a:rPr sz="1600" spc="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benefits</a:t>
                      </a:r>
                      <a:endParaRPr sz="1600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90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b="1" spc="3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Access</a:t>
                      </a:r>
                      <a:r>
                        <a:rPr sz="1600" b="1" spc="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600" b="1" spc="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Capital</a:t>
                      </a:r>
                      <a:r>
                        <a:rPr sz="1600" b="1" spc="10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Markets</a:t>
                      </a:r>
                      <a:endParaRPr sz="1600" b="1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356870" indent="-285115">
                        <a:lnSpc>
                          <a:spcPct val="100000"/>
                        </a:lnSpc>
                        <a:spcBef>
                          <a:spcPts val="980"/>
                        </a:spcBef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Exchanges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2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sz="1600" spc="1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1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NSE,</a:t>
                      </a:r>
                      <a:r>
                        <a:rPr sz="1600" spc="3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1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BSE</a:t>
                      </a:r>
                      <a:r>
                        <a:rPr sz="160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600" spc="8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SGX</a:t>
                      </a:r>
                      <a:r>
                        <a:rPr sz="1600" spc="2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3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600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already</a:t>
                      </a:r>
                      <a:r>
                        <a:rPr sz="1600" spc="1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active</a:t>
                      </a:r>
                      <a:r>
                        <a:rPr sz="1600" spc="1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600" spc="8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Gift</a:t>
                      </a:r>
                      <a:r>
                        <a:rPr sz="1600" spc="12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City</a:t>
                      </a:r>
                      <a:endParaRPr sz="1600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  <a:p>
                      <a:pPr marL="356870" indent="-285115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1600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Additional</a:t>
                      </a:r>
                      <a:r>
                        <a:rPr sz="1600" spc="10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tie-ups</a:t>
                      </a:r>
                      <a:r>
                        <a:rPr sz="1600" spc="21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sz="1600" spc="1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foreign</a:t>
                      </a:r>
                      <a:r>
                        <a:rPr sz="1600" spc="1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exchanges</a:t>
                      </a:r>
                      <a:r>
                        <a:rPr sz="1600" spc="-2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600" spc="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pipeline</a:t>
                      </a:r>
                      <a:endParaRPr sz="1600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12446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76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600" b="1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b="1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Banking</a:t>
                      </a:r>
                      <a:r>
                        <a:rPr sz="1600" b="1" spc="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3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Factors</a:t>
                      </a:r>
                      <a:r>
                        <a:rPr sz="1600" b="1" spc="14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1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&amp;</a:t>
                      </a:r>
                      <a:r>
                        <a:rPr sz="1600" b="1" spc="2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Currency</a:t>
                      </a:r>
                      <a:r>
                        <a:rPr sz="1600" b="1" spc="-1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Environment</a:t>
                      </a:r>
                      <a:endParaRPr sz="1600" b="1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356870" indent="-285115">
                        <a:lnSpc>
                          <a:spcPct val="100000"/>
                        </a:lnSpc>
                        <a:spcBef>
                          <a:spcPts val="595"/>
                        </a:spcBef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1600" spc="9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sz="1600" spc="-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domestic</a:t>
                      </a:r>
                      <a:r>
                        <a:rPr sz="1600" spc="2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600" spc="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international</a:t>
                      </a:r>
                      <a:r>
                        <a:rPr sz="1600" spc="2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banks</a:t>
                      </a:r>
                      <a:r>
                        <a:rPr sz="1600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sz="160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already</a:t>
                      </a:r>
                      <a:r>
                        <a:rPr sz="1600" spc="1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set</a:t>
                      </a: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9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up</a:t>
                      </a:r>
                      <a:r>
                        <a:rPr sz="1600" spc="8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9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sz="1600" spc="-2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600" spc="8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1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600" spc="8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process</a:t>
                      </a:r>
                      <a:r>
                        <a:rPr sz="1600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9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600" spc="4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setting</a:t>
                      </a:r>
                      <a:r>
                        <a:rPr sz="1600" spc="1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9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up</a:t>
                      </a:r>
                      <a:endParaRPr sz="1600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  <a:p>
                      <a:pPr marL="3568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600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their</a:t>
                      </a:r>
                      <a:r>
                        <a:rPr sz="1600" spc="10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presence</a:t>
                      </a:r>
                      <a:r>
                        <a:rPr sz="1600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2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IFSC</a:t>
                      </a:r>
                      <a:endParaRPr sz="1600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  <a:p>
                      <a:pPr marL="356870" indent="-285115">
                        <a:lnSpc>
                          <a:spcPct val="100000"/>
                        </a:lnSpc>
                        <a:spcBef>
                          <a:spcPts val="105"/>
                        </a:spcBef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Availability</a:t>
                      </a:r>
                      <a:r>
                        <a:rPr sz="1600" spc="32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9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structured</a:t>
                      </a:r>
                      <a:r>
                        <a:rPr sz="1600" spc="1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derivative/</a:t>
                      </a:r>
                      <a:r>
                        <a:rPr sz="1600" spc="20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banking</a:t>
                      </a:r>
                      <a:r>
                        <a:rPr sz="1600" spc="1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products</a:t>
                      </a:r>
                      <a:r>
                        <a:rPr sz="1600" spc="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3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600" spc="8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expected</a:t>
                      </a:r>
                      <a:endParaRPr sz="1600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7556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4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b="1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Availability</a:t>
                      </a:r>
                      <a:r>
                        <a:rPr sz="1600" b="1" spc="30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9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600" b="1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2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Skills</a:t>
                      </a:r>
                      <a:r>
                        <a:rPr sz="1600" b="1" spc="14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600" b="1" spc="8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2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Talent</a:t>
                      </a:r>
                      <a:r>
                        <a:rPr sz="1600" b="1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spc="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Pool</a:t>
                      </a:r>
                      <a:endParaRPr sz="1600" b="1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L="356870" indent="-285115">
                        <a:lnSpc>
                          <a:spcPct val="100000"/>
                        </a:lnSpc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Availability</a:t>
                      </a:r>
                      <a:r>
                        <a:rPr sz="1600" spc="31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9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600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7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highly</a:t>
                      </a:r>
                      <a:r>
                        <a:rPr sz="1600" spc="1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3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skilled</a:t>
                      </a:r>
                      <a:r>
                        <a:rPr sz="1600" spc="16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talent</a:t>
                      </a:r>
                      <a:r>
                        <a:rPr sz="1600" spc="114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9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pool</a:t>
                      </a:r>
                      <a:r>
                        <a:rPr sz="1600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7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within</a:t>
                      </a:r>
                      <a:r>
                        <a:rPr sz="1600" spc="2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4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India</a:t>
                      </a:r>
                      <a:r>
                        <a:rPr sz="1600" spc="15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at</a:t>
                      </a:r>
                      <a:r>
                        <a:rPr sz="1600" spc="35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6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competitive</a:t>
                      </a:r>
                      <a:r>
                        <a:rPr sz="1600" spc="24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5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cost</a:t>
                      </a:r>
                      <a:endParaRPr sz="1600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635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17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lang="en-GB" sz="1600" b="1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Ecosystem Advantage</a:t>
                      </a:r>
                      <a:endParaRPr sz="1600" b="1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L="356870" indent="-285115">
                        <a:lnSpc>
                          <a:spcPct val="100000"/>
                        </a:lnSpc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lang="en-GB" sz="160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Fast Growing ecosystem: India’s Global Financial Centre</a:t>
                      </a:r>
                    </a:p>
                    <a:p>
                      <a:pPr marL="356870" indent="-285115">
                        <a:lnSpc>
                          <a:spcPct val="100000"/>
                        </a:lnSpc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lang="en-GB" sz="160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Accessible and Progressive Regulator </a:t>
                      </a:r>
                    </a:p>
                  </a:txBody>
                  <a:tcPr marL="0" marR="0" marT="6350" marB="0"/>
                </a:tc>
                <a:extLst>
                  <a:ext uri="{0D108BD9-81ED-4DB2-BD59-A6C34878D82A}">
                    <a16:rowId xmlns:a16="http://schemas.microsoft.com/office/drawing/2014/main" val="1809217363"/>
                  </a:ext>
                </a:extLst>
              </a:tr>
              <a:tr h="51873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lang="en-IN" sz="1600" b="1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Centralised Location</a:t>
                      </a:r>
                      <a:endParaRPr sz="1600" b="1" dirty="0">
                        <a:latin typeface="Palatino Linotype" panose="0204050205050503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L="356870" indent="-285115">
                        <a:lnSpc>
                          <a:spcPct val="100000"/>
                        </a:lnSpc>
                        <a:buFont typeface="Wingdings"/>
                        <a:buChar char=""/>
                        <a:tabLst>
                          <a:tab pos="356235" algn="l"/>
                          <a:tab pos="356870" algn="l"/>
                        </a:tabLst>
                      </a:pPr>
                      <a:r>
                        <a:rPr lang="en-GB" sz="1600" dirty="0">
                          <a:latin typeface="Palatino Linotype" panose="02040502050505030304" pitchFamily="18" charset="0"/>
                          <a:cs typeface="Arial" panose="020B0604020202020204" pitchFamily="34" charset="0"/>
                        </a:rPr>
                        <a:t>Setting up in IFSC can aid in catering to markets in multiple time zones</a:t>
                      </a:r>
                    </a:p>
                  </a:txBody>
                  <a:tcPr marL="0" marR="0" marT="6350" marB="0"/>
                </a:tc>
                <a:extLst>
                  <a:ext uri="{0D108BD9-81ED-4DB2-BD59-A6C34878D82A}">
                    <a16:rowId xmlns:a16="http://schemas.microsoft.com/office/drawing/2014/main" val="426495985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1" y="33824"/>
            <a:ext cx="12126897" cy="6790352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971725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DcR_SlideID>26171945-9e99-4bb1-8003-e2ca57dcdff5</DcR_SlideID>
</file>

<file path=customXml/item10.xml><?xml version="1.0" encoding="utf-8"?>
<DcR_SlideID>1ee8015f-6dd7-44cb-b9e3-2c94cb4306bd</DcR_SlideID>
</file>

<file path=customXml/item11.xml><?xml version="1.0" encoding="utf-8"?>
<DcR_SlideID>f60295c8-f971-4376-bb3d-7acdefa3f812</DcR_SlideID>
</file>

<file path=customXml/item12.xml><?xml version="1.0" encoding="utf-8"?>
<DcR_SlideID>6bbe333b-8a55-4863-bbd2-f2b808ece36a</DcR_SlideID>
</file>

<file path=customXml/item13.xml><?xml version="1.0" encoding="utf-8"?>
<DcR_SlideID>85634a92-51be-41a8-9c2f-61edd3b56eee</DcR_SlideID>
</file>

<file path=customXml/item2.xml><?xml version="1.0" encoding="utf-8"?>
<DcR_SlideID>cd339948-05b2-4195-ba3c-16af1d67aff3</DcR_SlideID>
</file>

<file path=customXml/item3.xml><?xml version="1.0" encoding="utf-8"?>
<DcR_SlideID>0486a5b1-484d-489d-8b57-be96ee4d89b8</DcR_SlideID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3eca525-bfeb-47b1-bacf-44eff9925697" xsi:nil="true"/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C0AAEE7855D448D36E5306EE97E47" ma:contentTypeVersion="10" ma:contentTypeDescription="Create a new document." ma:contentTypeScope="" ma:versionID="77df157479d57b9f6c4636c159e5f69b">
  <xsd:schema xmlns:xsd="http://www.w3.org/2001/XMLSchema" xmlns:xs="http://www.w3.org/2001/XMLSchema" xmlns:p="http://schemas.microsoft.com/office/2006/metadata/properties" xmlns:ns3="83eca525-bfeb-47b1-bacf-44eff9925697" xmlns:ns4="e8c291b7-ebeb-4311-82fc-9a6a32ad032d" targetNamespace="http://schemas.microsoft.com/office/2006/metadata/properties" ma:root="true" ma:fieldsID="9342fcda14495e6669833692ef262f1c" ns3:_="" ns4:_="">
    <xsd:import namespace="83eca525-bfeb-47b1-bacf-44eff9925697"/>
    <xsd:import namespace="e8c291b7-ebeb-4311-82fc-9a6a32ad032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eca525-bfeb-47b1-bacf-44eff9925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c291b7-ebeb-4311-82fc-9a6a32ad03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7.xml><?xml version="1.0" encoding="utf-8"?>
<DcR_SlideID>7305f968-e9c5-493c-976f-422a991cabec</DcR_SlideID>
</file>

<file path=customXml/item8.xml><?xml version="1.0" encoding="utf-8"?>
<DcR_SlideID>1809ba40-085d-453c-a36c-30e104b1fad6</DcR_SlideID>
</file>

<file path=customXml/item9.xml><?xml version="1.0" encoding="utf-8"?>
<DcR_SlideID>d27c5e89-f120-477a-922f-f4e0c33441ee</DcR_SlideID>
</file>

<file path=customXml/itemProps1.xml><?xml version="1.0" encoding="utf-8"?>
<ds:datastoreItem xmlns:ds="http://schemas.openxmlformats.org/officeDocument/2006/customXml" ds:itemID="{B05EB2A5-65CE-4F65-A7EB-12254B7A6E10}">
  <ds:schemaRefs/>
</ds:datastoreItem>
</file>

<file path=customXml/itemProps10.xml><?xml version="1.0" encoding="utf-8"?>
<ds:datastoreItem xmlns:ds="http://schemas.openxmlformats.org/officeDocument/2006/customXml" ds:itemID="{ABAD7127-6CDF-4254-ADF4-B6BBEF7D52DC}">
  <ds:schemaRefs/>
</ds:datastoreItem>
</file>

<file path=customXml/itemProps11.xml><?xml version="1.0" encoding="utf-8"?>
<ds:datastoreItem xmlns:ds="http://schemas.openxmlformats.org/officeDocument/2006/customXml" ds:itemID="{A8243348-E015-4C12-8154-3F062F110F3A}">
  <ds:schemaRefs/>
</ds:datastoreItem>
</file>

<file path=customXml/itemProps12.xml><?xml version="1.0" encoding="utf-8"?>
<ds:datastoreItem xmlns:ds="http://schemas.openxmlformats.org/officeDocument/2006/customXml" ds:itemID="{D4D69BA4-B212-4799-9BC4-20563935ED50}">
  <ds:schemaRefs/>
</ds:datastoreItem>
</file>

<file path=customXml/itemProps13.xml><?xml version="1.0" encoding="utf-8"?>
<ds:datastoreItem xmlns:ds="http://schemas.openxmlformats.org/officeDocument/2006/customXml" ds:itemID="{039B83DF-4539-4096-958D-A72ADC78EB4E}">
  <ds:schemaRefs/>
</ds:datastoreItem>
</file>

<file path=customXml/itemProps2.xml><?xml version="1.0" encoding="utf-8"?>
<ds:datastoreItem xmlns:ds="http://schemas.openxmlformats.org/officeDocument/2006/customXml" ds:itemID="{24DDF856-E34A-4D2E-AF11-B2972FEF2D69}">
  <ds:schemaRefs/>
</ds:datastoreItem>
</file>

<file path=customXml/itemProps3.xml><?xml version="1.0" encoding="utf-8"?>
<ds:datastoreItem xmlns:ds="http://schemas.openxmlformats.org/officeDocument/2006/customXml" ds:itemID="{C90EF6D0-9949-415E-A196-87979E95305B}">
  <ds:schemaRefs/>
</ds:datastoreItem>
</file>

<file path=customXml/itemProps4.xml><?xml version="1.0" encoding="utf-8"?>
<ds:datastoreItem xmlns:ds="http://schemas.openxmlformats.org/officeDocument/2006/customXml" ds:itemID="{6E61F8D4-B760-4DCE-8AF3-66F1D4548BFA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e8c291b7-ebeb-4311-82fc-9a6a32ad032d"/>
    <ds:schemaRef ds:uri="http://www.w3.org/XML/1998/namespace"/>
    <ds:schemaRef ds:uri="83eca525-bfeb-47b1-bacf-44eff9925697"/>
    <ds:schemaRef ds:uri="http://schemas.microsoft.com/office/2006/metadata/properties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B9915ECC-233C-4DFE-8147-FCE0BAA5FE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eca525-bfeb-47b1-bacf-44eff9925697"/>
    <ds:schemaRef ds:uri="e8c291b7-ebeb-4311-82fc-9a6a32ad03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55BC8724-4588-4052-A678-B7127EE9D13C}">
  <ds:schemaRefs>
    <ds:schemaRef ds:uri="http://schemas.microsoft.com/sharepoint/v3/contenttype/forms"/>
  </ds:schemaRefs>
</ds:datastoreItem>
</file>

<file path=customXml/itemProps7.xml><?xml version="1.0" encoding="utf-8"?>
<ds:datastoreItem xmlns:ds="http://schemas.openxmlformats.org/officeDocument/2006/customXml" ds:itemID="{18079A0F-1F9E-46C2-B3E8-D8FEFCD4899B}">
  <ds:schemaRefs/>
</ds:datastoreItem>
</file>

<file path=customXml/itemProps8.xml><?xml version="1.0" encoding="utf-8"?>
<ds:datastoreItem xmlns:ds="http://schemas.openxmlformats.org/officeDocument/2006/customXml" ds:itemID="{7CFEC9C8-8072-4AF2-B7F5-C8AA55EA6DC7}">
  <ds:schemaRefs/>
</ds:datastoreItem>
</file>

<file path=customXml/itemProps9.xml><?xml version="1.0" encoding="utf-8"?>
<ds:datastoreItem xmlns:ds="http://schemas.openxmlformats.org/officeDocument/2006/customXml" ds:itemID="{894B20AB-611D-4882-B38D-955BA645D7C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639</Words>
  <Application>Microsoft Office PowerPoint</Application>
  <PresentationFormat>Widescreen</PresentationFormat>
  <Paragraphs>94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Palatino Linotype</vt:lpstr>
      <vt:lpstr>Wingdings</vt:lpstr>
      <vt:lpstr>Office Theme</vt:lpstr>
      <vt:lpstr>International Financial Services Centre Authority, GIFT City Ministry of Finance, Government of India Gandhinagar, GUJARAT INDIA</vt:lpstr>
      <vt:lpstr>3.1 Global/Regional Corporate Treasury Center (GRCTC) – Framework </vt:lpstr>
      <vt:lpstr>3.2 Permissible Treasury Activities and Treasury Services</vt:lpstr>
      <vt:lpstr>3.2 Permissible activities  </vt:lpstr>
      <vt:lpstr>Setting up in IFSC </vt:lpstr>
      <vt:lpstr>Potential Benefits for a GRCTC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Opportunities for Ship Leasing &amp; Financing in IFSC   International Financial Services Centre , GIFT City Ministry of Finance, Government of India Gandhinagar, GUJARAT INDIA November 16, 2023</dc:title>
  <dc:creator>Anamik Badashe</dc:creator>
  <cp:lastModifiedBy>Anamik Badashe</cp:lastModifiedBy>
  <cp:revision>94</cp:revision>
  <dcterms:created xsi:type="dcterms:W3CDTF">2024-02-19T05:21:34Z</dcterms:created>
  <dcterms:modified xsi:type="dcterms:W3CDTF">2025-02-06T18:50:05Z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0x010100311C0AAEE7855D448D36E5306EE97E47</vt:lpwstr>
  </property>
</Properties>
</file>