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147482321" r:id="rId2"/>
    <p:sldId id="2147482383" r:id="rId3"/>
    <p:sldId id="2147482408" r:id="rId4"/>
    <p:sldId id="2147482403" r:id="rId5"/>
    <p:sldId id="2147483642" r:id="rId6"/>
    <p:sldId id="2147483640" r:id="rId7"/>
    <p:sldId id="2147483641" r:id="rId8"/>
    <p:sldId id="2147482367" r:id="rId9"/>
    <p:sldId id="2147482406" r:id="rId10"/>
    <p:sldId id="2147483643" r:id="rId11"/>
    <p:sldId id="2147483639" r:id="rId12"/>
    <p:sldId id="2147482389" r:id="rId1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92" autoAdjust="0"/>
    <p:restoredTop sz="92446" autoAdjust="0"/>
  </p:normalViewPr>
  <p:slideViewPr>
    <p:cSldViewPr snapToGrid="0">
      <p:cViewPr varScale="1">
        <p:scale>
          <a:sx n="108" d="100"/>
          <a:sy n="108" d="100"/>
        </p:scale>
        <p:origin x="648" y="114"/>
      </p:cViewPr>
      <p:guideLst/>
    </p:cSldViewPr>
  </p:slideViewPr>
  <p:notesTextViewPr>
    <p:cViewPr>
      <p:scale>
        <a:sx n="1" d="1"/>
        <a:sy n="1" d="1"/>
      </p:scale>
      <p:origin x="0" y="0"/>
    </p:cViewPr>
  </p:notesTextViewPr>
  <p:sorterViewPr>
    <p:cViewPr>
      <p:scale>
        <a:sx n="100" d="100"/>
        <a:sy n="100" d="100"/>
      </p:scale>
      <p:origin x="0" y="-6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55370-223F-4BDC-A61E-CEAEDDEBF301}" type="doc">
      <dgm:prSet loTypeId="urn:microsoft.com/office/officeart/2005/8/layout/hProcess3" loCatId="process" qsTypeId="urn:microsoft.com/office/officeart/2005/8/quickstyle/3d4" qsCatId="3D" csTypeId="urn:microsoft.com/office/officeart/2005/8/colors/accent1_2" csCatId="accent1" phldr="1"/>
      <dgm:spPr/>
      <dgm:t>
        <a:bodyPr/>
        <a:lstStyle/>
        <a:p>
          <a:endParaRPr lang="en-IN"/>
        </a:p>
      </dgm:t>
    </dgm:pt>
    <dgm:pt modelId="{F479B6BF-BC14-40ED-AFFE-F00A4C6A7EBD}">
      <dgm:prSet phldrT="[Text]"/>
      <dgm:spPr/>
      <dgm:t>
        <a:bodyPr/>
        <a:lstStyle/>
        <a:p>
          <a:r>
            <a:rPr lang="en-IN" b="1" dirty="0"/>
            <a:t>Collate Treasury Data from Group Entities</a:t>
          </a:r>
        </a:p>
      </dgm:t>
    </dgm:pt>
    <dgm:pt modelId="{EB812AFB-CA71-4C9F-9ED3-F2D25C89D657}" type="parTrans" cxnId="{DDBBAB96-DB4B-4122-B0D0-1BD7E642F7CE}">
      <dgm:prSet/>
      <dgm:spPr/>
      <dgm:t>
        <a:bodyPr/>
        <a:lstStyle/>
        <a:p>
          <a:endParaRPr lang="en-IN"/>
        </a:p>
      </dgm:t>
    </dgm:pt>
    <dgm:pt modelId="{52EEE538-AF1E-4DAA-A419-438DB6AE1F5F}" type="sibTrans" cxnId="{DDBBAB96-DB4B-4122-B0D0-1BD7E642F7CE}">
      <dgm:prSet/>
      <dgm:spPr/>
      <dgm:t>
        <a:bodyPr/>
        <a:lstStyle/>
        <a:p>
          <a:endParaRPr lang="en-IN"/>
        </a:p>
      </dgm:t>
    </dgm:pt>
    <dgm:pt modelId="{FEF25291-DE0E-4393-9FC6-20ACE1B4D25E}">
      <dgm:prSet phldrT="[Text]" custT="1"/>
      <dgm:spPr/>
      <dgm:t>
        <a:bodyPr/>
        <a:lstStyle/>
        <a:p>
          <a:pPr algn="just"/>
          <a:r>
            <a:rPr lang="en-IN" sz="1600" b="0" dirty="0"/>
            <a:t>Group Entities provide Information on existing Investment &amp; Borrowing position on quarterly basis.</a:t>
          </a:r>
        </a:p>
      </dgm:t>
    </dgm:pt>
    <dgm:pt modelId="{2F8034A8-50AF-45DF-8652-D98F836154C4}" type="parTrans" cxnId="{668B36D6-4D25-489B-963C-5812CC7AB6A9}">
      <dgm:prSet/>
      <dgm:spPr/>
      <dgm:t>
        <a:bodyPr/>
        <a:lstStyle/>
        <a:p>
          <a:endParaRPr lang="en-IN"/>
        </a:p>
      </dgm:t>
    </dgm:pt>
    <dgm:pt modelId="{3E123D81-3E09-4890-B7E5-FDE9648A84C5}" type="sibTrans" cxnId="{668B36D6-4D25-489B-963C-5812CC7AB6A9}">
      <dgm:prSet/>
      <dgm:spPr/>
      <dgm:t>
        <a:bodyPr/>
        <a:lstStyle/>
        <a:p>
          <a:endParaRPr lang="en-IN"/>
        </a:p>
      </dgm:t>
    </dgm:pt>
    <dgm:pt modelId="{518EF275-76A8-443F-9A89-E19D37F172E4}">
      <dgm:prSet phldrT="[Text]" custT="1"/>
      <dgm:spPr/>
      <dgm:t>
        <a:bodyPr/>
        <a:lstStyle/>
        <a:p>
          <a:pPr algn="just"/>
          <a:r>
            <a:rPr lang="en-IN" sz="1600" b="0" dirty="0"/>
            <a:t>Also, any new funding requirement or investment plan is also being informed to IGCMIL.</a:t>
          </a:r>
        </a:p>
      </dgm:t>
    </dgm:pt>
    <dgm:pt modelId="{4D6287D3-C0CA-4E18-81A6-8D164E4918EA}" type="parTrans" cxnId="{2441B62E-A7C3-45EB-B427-F65D68EDDCED}">
      <dgm:prSet/>
      <dgm:spPr/>
      <dgm:t>
        <a:bodyPr/>
        <a:lstStyle/>
        <a:p>
          <a:endParaRPr lang="en-IN"/>
        </a:p>
      </dgm:t>
    </dgm:pt>
    <dgm:pt modelId="{728A07EB-7858-4687-85B8-E09213AB1733}" type="sibTrans" cxnId="{2441B62E-A7C3-45EB-B427-F65D68EDDCED}">
      <dgm:prSet/>
      <dgm:spPr/>
      <dgm:t>
        <a:bodyPr/>
        <a:lstStyle/>
        <a:p>
          <a:endParaRPr lang="en-IN"/>
        </a:p>
      </dgm:t>
    </dgm:pt>
    <dgm:pt modelId="{8D00F3FD-A5C1-4C02-B687-C059E69FCDD2}">
      <dgm:prSet phldrT="[Text]"/>
      <dgm:spPr/>
      <dgm:t>
        <a:bodyPr/>
        <a:lstStyle/>
        <a:p>
          <a:r>
            <a:rPr lang="en-IN" b="1" dirty="0"/>
            <a:t>Need Assessment by IGCMIL</a:t>
          </a:r>
        </a:p>
      </dgm:t>
    </dgm:pt>
    <dgm:pt modelId="{252F0F1F-A1E1-4F63-91A8-67C81DC6DBFE}" type="parTrans" cxnId="{E36D8177-E3B3-4D48-884A-05AB28D000E8}">
      <dgm:prSet/>
      <dgm:spPr/>
      <dgm:t>
        <a:bodyPr/>
        <a:lstStyle/>
        <a:p>
          <a:endParaRPr lang="en-IN"/>
        </a:p>
      </dgm:t>
    </dgm:pt>
    <dgm:pt modelId="{CBF5AA06-874E-46CB-930F-2F9586248375}" type="sibTrans" cxnId="{E36D8177-E3B3-4D48-884A-05AB28D000E8}">
      <dgm:prSet/>
      <dgm:spPr/>
      <dgm:t>
        <a:bodyPr/>
        <a:lstStyle/>
        <a:p>
          <a:endParaRPr lang="en-IN"/>
        </a:p>
      </dgm:t>
    </dgm:pt>
    <dgm:pt modelId="{E31E71A1-B697-4265-88E7-35AF06C326AE}">
      <dgm:prSet phldrT="[Text]" custT="1"/>
      <dgm:spPr/>
      <dgm:t>
        <a:bodyPr/>
        <a:lstStyle/>
        <a:p>
          <a:pPr algn="just"/>
          <a:r>
            <a:rPr lang="en-IN" sz="1600" b="0" dirty="0"/>
            <a:t>Long Term Loan in Foreign Currency</a:t>
          </a:r>
        </a:p>
      </dgm:t>
    </dgm:pt>
    <dgm:pt modelId="{E8BA3119-E758-428E-A11E-DFF10D1A8C63}" type="parTrans" cxnId="{5299FDA5-1C4B-463B-8A63-11EDAD21058E}">
      <dgm:prSet/>
      <dgm:spPr/>
      <dgm:t>
        <a:bodyPr/>
        <a:lstStyle/>
        <a:p>
          <a:endParaRPr lang="en-IN"/>
        </a:p>
      </dgm:t>
    </dgm:pt>
    <dgm:pt modelId="{458C83C5-185D-4EFC-AA08-093F0EF2CA72}" type="sibTrans" cxnId="{5299FDA5-1C4B-463B-8A63-11EDAD21058E}">
      <dgm:prSet/>
      <dgm:spPr/>
      <dgm:t>
        <a:bodyPr/>
        <a:lstStyle/>
        <a:p>
          <a:endParaRPr lang="en-IN"/>
        </a:p>
      </dgm:t>
    </dgm:pt>
    <dgm:pt modelId="{381C33C6-B526-4DD3-ADA8-5ADA3AE1EFD3}">
      <dgm:prSet phldrT="[Text]" custT="1"/>
      <dgm:spPr/>
      <dgm:t>
        <a:bodyPr/>
        <a:lstStyle/>
        <a:p>
          <a:pPr algn="just"/>
          <a:r>
            <a:rPr lang="en-IN" sz="1600" b="0" dirty="0"/>
            <a:t>Long Term INR Loan with Cross Currency Swap</a:t>
          </a:r>
        </a:p>
      </dgm:t>
    </dgm:pt>
    <dgm:pt modelId="{236F07F1-83DB-4470-AECD-A996CB1507B4}" type="parTrans" cxnId="{FB788C0C-DB4C-421C-A057-6435AF7133DA}">
      <dgm:prSet/>
      <dgm:spPr/>
      <dgm:t>
        <a:bodyPr/>
        <a:lstStyle/>
        <a:p>
          <a:endParaRPr lang="en-IN"/>
        </a:p>
      </dgm:t>
    </dgm:pt>
    <dgm:pt modelId="{2ACBA82D-D1F9-4F1A-AAB1-56CCAC40451B}" type="sibTrans" cxnId="{FB788C0C-DB4C-421C-A057-6435AF7133DA}">
      <dgm:prSet/>
      <dgm:spPr/>
      <dgm:t>
        <a:bodyPr/>
        <a:lstStyle/>
        <a:p>
          <a:endParaRPr lang="en-IN"/>
        </a:p>
      </dgm:t>
    </dgm:pt>
    <dgm:pt modelId="{65A4FF25-2BB3-4831-AE12-F82F9F61C176}">
      <dgm:prSet phldrT="[Text]"/>
      <dgm:spPr/>
      <dgm:t>
        <a:bodyPr/>
        <a:lstStyle/>
        <a:p>
          <a:r>
            <a:rPr lang="en-IN" b="1" dirty="0"/>
            <a:t>Treasury Solution provided by IGCMIL </a:t>
          </a:r>
        </a:p>
      </dgm:t>
    </dgm:pt>
    <dgm:pt modelId="{7DCA298A-DCB8-4ED2-967E-15FBDD7DD4F9}" type="parTrans" cxnId="{67971DCE-A74E-4115-BD77-6427F469ADEA}">
      <dgm:prSet/>
      <dgm:spPr/>
      <dgm:t>
        <a:bodyPr/>
        <a:lstStyle/>
        <a:p>
          <a:endParaRPr lang="en-IN"/>
        </a:p>
      </dgm:t>
    </dgm:pt>
    <dgm:pt modelId="{236E8198-A1C1-453D-8FAC-40FDFEC03B95}" type="sibTrans" cxnId="{67971DCE-A74E-4115-BD77-6427F469ADEA}">
      <dgm:prSet/>
      <dgm:spPr/>
      <dgm:t>
        <a:bodyPr/>
        <a:lstStyle/>
        <a:p>
          <a:endParaRPr lang="en-IN"/>
        </a:p>
      </dgm:t>
    </dgm:pt>
    <dgm:pt modelId="{FB5C3B65-99EF-4B1E-A3B5-B7BAB6B059A9}">
      <dgm:prSet phldrT="[Text]" custT="1"/>
      <dgm:spPr/>
      <dgm:t>
        <a:bodyPr/>
        <a:lstStyle/>
        <a:p>
          <a:pPr algn="just"/>
          <a:r>
            <a:rPr lang="en-IN" sz="1600" b="1" dirty="0">
              <a:solidFill>
                <a:srgbClr val="C00000"/>
              </a:solidFill>
            </a:rPr>
            <a:t>Refinance existing Foreign currency loan </a:t>
          </a:r>
          <a:r>
            <a:rPr lang="en-IN" sz="1600" b="0" dirty="0"/>
            <a:t>by arranging funds from Banks.</a:t>
          </a:r>
        </a:p>
      </dgm:t>
    </dgm:pt>
    <dgm:pt modelId="{65F40DEF-74BF-4810-8173-4D2146352FB2}" type="parTrans" cxnId="{E90601B0-58E3-47B4-89F5-066CB72C679D}">
      <dgm:prSet/>
      <dgm:spPr/>
      <dgm:t>
        <a:bodyPr/>
        <a:lstStyle/>
        <a:p>
          <a:endParaRPr lang="en-IN"/>
        </a:p>
      </dgm:t>
    </dgm:pt>
    <dgm:pt modelId="{07DE1188-A4E0-4AAD-9C53-75FFDBE919CB}" type="sibTrans" cxnId="{E90601B0-58E3-47B4-89F5-066CB72C679D}">
      <dgm:prSet/>
      <dgm:spPr/>
      <dgm:t>
        <a:bodyPr/>
        <a:lstStyle/>
        <a:p>
          <a:endParaRPr lang="en-IN"/>
        </a:p>
      </dgm:t>
    </dgm:pt>
    <dgm:pt modelId="{AF0F0951-295D-43A7-97F8-FD812157FD2E}">
      <dgm:prSet phldrT="[Text]" custT="1"/>
      <dgm:spPr/>
      <dgm:t>
        <a:bodyPr/>
        <a:lstStyle/>
        <a:p>
          <a:pPr algn="just"/>
          <a:r>
            <a:rPr lang="en-IN" sz="1600" b="1" dirty="0">
              <a:solidFill>
                <a:srgbClr val="C00000"/>
              </a:solidFill>
            </a:rPr>
            <a:t>Providing ECB INR Loan to Indian Group Entity </a:t>
          </a:r>
          <a:r>
            <a:rPr lang="en-IN" sz="1600" b="0" dirty="0"/>
            <a:t>under RBI’s ECB Framework by undertaking necessary derivative transaction</a:t>
          </a:r>
        </a:p>
      </dgm:t>
    </dgm:pt>
    <dgm:pt modelId="{0D9DFFDC-BFFA-4956-A51E-FB031C95BDB7}" type="parTrans" cxnId="{B1DD41F2-61A2-4E4D-8C7F-11F2C45637AE}">
      <dgm:prSet/>
      <dgm:spPr/>
      <dgm:t>
        <a:bodyPr/>
        <a:lstStyle/>
        <a:p>
          <a:endParaRPr lang="en-IN"/>
        </a:p>
      </dgm:t>
    </dgm:pt>
    <dgm:pt modelId="{2CDDEB9F-EB82-44EE-9490-A3BBB837C3A8}" type="sibTrans" cxnId="{B1DD41F2-61A2-4E4D-8C7F-11F2C45637AE}">
      <dgm:prSet/>
      <dgm:spPr/>
      <dgm:t>
        <a:bodyPr/>
        <a:lstStyle/>
        <a:p>
          <a:endParaRPr lang="en-IN"/>
        </a:p>
      </dgm:t>
    </dgm:pt>
    <dgm:pt modelId="{8750F683-DC39-4CE3-A5C3-2278619C2824}">
      <dgm:prSet phldrT="[Text]" custT="1"/>
      <dgm:spPr/>
      <dgm:t>
        <a:bodyPr/>
        <a:lstStyle/>
        <a:p>
          <a:pPr algn="just"/>
          <a:r>
            <a:rPr lang="en-IN" sz="1600" b="0" dirty="0"/>
            <a:t>Working Capital / Trade Credit Loans</a:t>
          </a:r>
        </a:p>
      </dgm:t>
    </dgm:pt>
    <dgm:pt modelId="{9F90DA89-4693-4528-98E6-C7BAD882CF2A}" type="parTrans" cxnId="{9BAF220B-BDE9-4042-9D36-D008764EF1E3}">
      <dgm:prSet/>
      <dgm:spPr/>
      <dgm:t>
        <a:bodyPr/>
        <a:lstStyle/>
        <a:p>
          <a:endParaRPr lang="en-IN"/>
        </a:p>
      </dgm:t>
    </dgm:pt>
    <dgm:pt modelId="{9F02BF60-F9F0-49FA-A924-5A5735C6E7CB}" type="sibTrans" cxnId="{9BAF220B-BDE9-4042-9D36-D008764EF1E3}">
      <dgm:prSet/>
      <dgm:spPr/>
      <dgm:t>
        <a:bodyPr/>
        <a:lstStyle/>
        <a:p>
          <a:endParaRPr lang="en-IN"/>
        </a:p>
      </dgm:t>
    </dgm:pt>
    <dgm:pt modelId="{FD7EE3F5-AC86-477D-83D4-8E743B43068A}">
      <dgm:prSet phldrT="[Text]" custT="1"/>
      <dgm:spPr/>
      <dgm:t>
        <a:bodyPr/>
        <a:lstStyle/>
        <a:p>
          <a:pPr algn="just"/>
          <a:r>
            <a:rPr lang="en-IN" sz="1600" b="0" dirty="0"/>
            <a:t>Investment to generate short term return on surplus funds</a:t>
          </a:r>
        </a:p>
      </dgm:t>
    </dgm:pt>
    <dgm:pt modelId="{86B0AEEC-39F2-4999-8677-BC927E73BDCF}" type="parTrans" cxnId="{FC1C242A-51B1-4BC8-A0EA-259CF6EC3EB6}">
      <dgm:prSet/>
      <dgm:spPr/>
      <dgm:t>
        <a:bodyPr/>
        <a:lstStyle/>
        <a:p>
          <a:endParaRPr lang="en-IN"/>
        </a:p>
      </dgm:t>
    </dgm:pt>
    <dgm:pt modelId="{8EF80CC7-89BA-4393-9DFC-39723621BF52}" type="sibTrans" cxnId="{FC1C242A-51B1-4BC8-A0EA-259CF6EC3EB6}">
      <dgm:prSet/>
      <dgm:spPr/>
      <dgm:t>
        <a:bodyPr/>
        <a:lstStyle/>
        <a:p>
          <a:endParaRPr lang="en-IN"/>
        </a:p>
      </dgm:t>
    </dgm:pt>
    <dgm:pt modelId="{B624E3D1-B15D-4E43-84B4-E318BFCB7038}">
      <dgm:prSet phldrT="[Text]" custT="1"/>
      <dgm:spPr/>
      <dgm:t>
        <a:bodyPr/>
        <a:lstStyle/>
        <a:p>
          <a:pPr algn="just"/>
          <a:r>
            <a:rPr lang="en-US" sz="1600" b="0" dirty="0"/>
            <a:t>Extending </a:t>
          </a:r>
          <a:r>
            <a:rPr lang="en-US" sz="1600" b="1" dirty="0">
              <a:solidFill>
                <a:srgbClr val="C00000"/>
              </a:solidFill>
            </a:rPr>
            <a:t>Short-term working capital loans </a:t>
          </a:r>
          <a:r>
            <a:rPr lang="en-US" sz="1600" b="0" dirty="0"/>
            <a:t>to group entities</a:t>
          </a:r>
          <a:endParaRPr lang="en-IN" sz="1600" b="0" dirty="0"/>
        </a:p>
      </dgm:t>
    </dgm:pt>
    <dgm:pt modelId="{7E8C7E96-20D7-4F84-804F-2DBF7956CF42}" type="parTrans" cxnId="{3CB2AF1E-4021-401F-B190-759E544E7F0E}">
      <dgm:prSet/>
      <dgm:spPr/>
      <dgm:t>
        <a:bodyPr/>
        <a:lstStyle/>
        <a:p>
          <a:endParaRPr lang="en-IN"/>
        </a:p>
      </dgm:t>
    </dgm:pt>
    <dgm:pt modelId="{D22CD00C-512A-4E4B-AAB1-DF349731A107}" type="sibTrans" cxnId="{3CB2AF1E-4021-401F-B190-759E544E7F0E}">
      <dgm:prSet/>
      <dgm:spPr/>
      <dgm:t>
        <a:bodyPr/>
        <a:lstStyle/>
        <a:p>
          <a:endParaRPr lang="en-IN"/>
        </a:p>
      </dgm:t>
    </dgm:pt>
    <dgm:pt modelId="{393623E8-A61C-4D2C-90AD-8E59BA26034B}">
      <dgm:prSet phldrT="[Text]" custT="1"/>
      <dgm:spPr/>
      <dgm:t>
        <a:bodyPr/>
        <a:lstStyle/>
        <a:p>
          <a:pPr algn="just"/>
          <a:r>
            <a:rPr lang="en-US" sz="1600" b="0" dirty="0"/>
            <a:t>Extending </a:t>
          </a:r>
          <a:r>
            <a:rPr lang="en-US" sz="1600" b="1" dirty="0">
              <a:solidFill>
                <a:srgbClr val="C00000"/>
              </a:solidFill>
            </a:rPr>
            <a:t>Buyers’ Credit Facility</a:t>
          </a:r>
          <a:r>
            <a:rPr lang="en-US" sz="1600" b="0" dirty="0"/>
            <a:t> under RBI’s ECB Trade Credit Framework</a:t>
          </a:r>
          <a:endParaRPr lang="en-IN" sz="1600" b="0" dirty="0"/>
        </a:p>
      </dgm:t>
    </dgm:pt>
    <dgm:pt modelId="{F555A5EC-4763-4317-88CC-E76C6A4334AC}" type="parTrans" cxnId="{68E80066-B703-4AB8-8D70-5A7C5A93C24F}">
      <dgm:prSet/>
      <dgm:spPr/>
      <dgm:t>
        <a:bodyPr/>
        <a:lstStyle/>
        <a:p>
          <a:endParaRPr lang="en-IN"/>
        </a:p>
      </dgm:t>
    </dgm:pt>
    <dgm:pt modelId="{D4897D8D-2A1C-4A01-8B7B-2F68FC753742}" type="sibTrans" cxnId="{68E80066-B703-4AB8-8D70-5A7C5A93C24F}">
      <dgm:prSet/>
      <dgm:spPr/>
      <dgm:t>
        <a:bodyPr/>
        <a:lstStyle/>
        <a:p>
          <a:endParaRPr lang="en-IN"/>
        </a:p>
      </dgm:t>
    </dgm:pt>
    <dgm:pt modelId="{9A0A6720-52D7-4193-9110-D56A48107979}">
      <dgm:prSet phldrT="[Text]" custT="1"/>
      <dgm:spPr/>
      <dgm:t>
        <a:bodyPr/>
        <a:lstStyle/>
        <a:p>
          <a:pPr algn="just"/>
          <a:r>
            <a:rPr lang="en-IN" sz="1600" b="0" dirty="0"/>
            <a:t>Arranging </a:t>
          </a:r>
          <a:r>
            <a:rPr lang="en-IN" sz="1600" b="1" dirty="0">
              <a:solidFill>
                <a:srgbClr val="C00000"/>
              </a:solidFill>
            </a:rPr>
            <a:t>Green Finance </a:t>
          </a:r>
          <a:r>
            <a:rPr lang="en-IN" sz="1600" b="0" dirty="0"/>
            <a:t>under Green Finance Framework.</a:t>
          </a:r>
        </a:p>
      </dgm:t>
    </dgm:pt>
    <dgm:pt modelId="{97E3FF30-7BA9-40FB-899B-21481CA33189}" type="parTrans" cxnId="{3C7119F8-8C01-4F0C-B271-CABA6741CB46}">
      <dgm:prSet/>
      <dgm:spPr/>
      <dgm:t>
        <a:bodyPr/>
        <a:lstStyle/>
        <a:p>
          <a:endParaRPr lang="en-IN"/>
        </a:p>
      </dgm:t>
    </dgm:pt>
    <dgm:pt modelId="{B33652D4-5E39-4E03-AB31-6ED3D0DBDD83}" type="sibTrans" cxnId="{3C7119F8-8C01-4F0C-B271-CABA6741CB46}">
      <dgm:prSet/>
      <dgm:spPr/>
      <dgm:t>
        <a:bodyPr/>
        <a:lstStyle/>
        <a:p>
          <a:endParaRPr lang="en-IN"/>
        </a:p>
      </dgm:t>
    </dgm:pt>
    <dgm:pt modelId="{3968F7D6-045F-41F1-9442-D9C48B3E11CB}">
      <dgm:prSet phldrT="[Text]" custT="1"/>
      <dgm:spPr/>
      <dgm:t>
        <a:bodyPr/>
        <a:lstStyle/>
        <a:p>
          <a:pPr algn="just"/>
          <a:r>
            <a:rPr lang="en-US" sz="1600" b="1" dirty="0">
              <a:solidFill>
                <a:srgbClr val="C00000"/>
              </a:solidFill>
            </a:rPr>
            <a:t>Pooling of Surplus Funds from Group Entities</a:t>
          </a:r>
          <a:endParaRPr lang="en-IN" sz="1600" b="1" dirty="0">
            <a:solidFill>
              <a:srgbClr val="C00000"/>
            </a:solidFill>
          </a:endParaRPr>
        </a:p>
      </dgm:t>
    </dgm:pt>
    <dgm:pt modelId="{B8817AAE-F3EB-488B-B5FF-29ED9317AB13}" type="parTrans" cxnId="{7F76E765-0E08-436F-B410-D037AB8BD33F}">
      <dgm:prSet/>
      <dgm:spPr/>
      <dgm:t>
        <a:bodyPr/>
        <a:lstStyle/>
        <a:p>
          <a:endParaRPr lang="en-IN"/>
        </a:p>
      </dgm:t>
    </dgm:pt>
    <dgm:pt modelId="{C0E19B04-EEA6-49D0-BD96-601A59CA4E31}" type="sibTrans" cxnId="{7F76E765-0E08-436F-B410-D037AB8BD33F}">
      <dgm:prSet/>
      <dgm:spPr/>
      <dgm:t>
        <a:bodyPr/>
        <a:lstStyle/>
        <a:p>
          <a:endParaRPr lang="en-IN"/>
        </a:p>
      </dgm:t>
    </dgm:pt>
    <dgm:pt modelId="{EAA80C9C-AB53-4B16-B3A3-23678335114A}">
      <dgm:prSet phldrT="[Text]" custT="1"/>
      <dgm:spPr/>
      <dgm:t>
        <a:bodyPr/>
        <a:lstStyle/>
        <a:p>
          <a:pPr algn="just"/>
          <a:endParaRPr lang="en-IN" sz="1600" b="0" dirty="0"/>
        </a:p>
      </dgm:t>
    </dgm:pt>
    <dgm:pt modelId="{8100E9E0-33DA-489E-A2E9-FD6769B17E69}" type="parTrans" cxnId="{A32A44F5-0975-48BB-87CF-3A3F7A63BD1A}">
      <dgm:prSet/>
      <dgm:spPr/>
      <dgm:t>
        <a:bodyPr/>
        <a:lstStyle/>
        <a:p>
          <a:endParaRPr lang="en-IN"/>
        </a:p>
      </dgm:t>
    </dgm:pt>
    <dgm:pt modelId="{E1AFA56C-1649-4E00-9DDD-2C16150E8208}" type="sibTrans" cxnId="{A32A44F5-0975-48BB-87CF-3A3F7A63BD1A}">
      <dgm:prSet/>
      <dgm:spPr/>
      <dgm:t>
        <a:bodyPr/>
        <a:lstStyle/>
        <a:p>
          <a:endParaRPr lang="en-IN"/>
        </a:p>
      </dgm:t>
    </dgm:pt>
    <dgm:pt modelId="{6C9D974D-3A35-4A61-9CAD-E6B89ACD86BE}">
      <dgm:prSet phldrT="[Text]" custT="1"/>
      <dgm:spPr/>
      <dgm:t>
        <a:bodyPr/>
        <a:lstStyle/>
        <a:p>
          <a:pPr algn="just"/>
          <a:endParaRPr lang="en-IN" sz="1600" b="0" dirty="0"/>
        </a:p>
      </dgm:t>
    </dgm:pt>
    <dgm:pt modelId="{D7209F5C-0708-4FF7-AA41-29692BACD6E0}" type="parTrans" cxnId="{1B1227D6-5593-43FC-85EE-1AC1465B3119}">
      <dgm:prSet/>
      <dgm:spPr/>
      <dgm:t>
        <a:bodyPr/>
        <a:lstStyle/>
        <a:p>
          <a:endParaRPr lang="en-IN"/>
        </a:p>
      </dgm:t>
    </dgm:pt>
    <dgm:pt modelId="{F154A0C9-3572-447C-8F9C-2B85F8515B6F}" type="sibTrans" cxnId="{1B1227D6-5593-43FC-85EE-1AC1465B3119}">
      <dgm:prSet/>
      <dgm:spPr/>
      <dgm:t>
        <a:bodyPr/>
        <a:lstStyle/>
        <a:p>
          <a:endParaRPr lang="en-IN"/>
        </a:p>
      </dgm:t>
    </dgm:pt>
    <dgm:pt modelId="{C48077D3-9A08-450C-8497-F2C723C889B8}">
      <dgm:prSet phldrT="[Text]" custT="1"/>
      <dgm:spPr/>
      <dgm:t>
        <a:bodyPr/>
        <a:lstStyle/>
        <a:p>
          <a:pPr algn="just"/>
          <a:endParaRPr lang="en-IN" sz="1600" b="0" dirty="0"/>
        </a:p>
      </dgm:t>
    </dgm:pt>
    <dgm:pt modelId="{33F3CE01-1FBD-4231-A483-8E82F729C26A}" type="parTrans" cxnId="{47C81773-98D4-4961-A054-B55BF28B99F6}">
      <dgm:prSet/>
      <dgm:spPr/>
      <dgm:t>
        <a:bodyPr/>
        <a:lstStyle/>
        <a:p>
          <a:endParaRPr lang="en-IN"/>
        </a:p>
      </dgm:t>
    </dgm:pt>
    <dgm:pt modelId="{95C3C83B-5A02-470D-A734-1756AAA836C1}" type="sibTrans" cxnId="{47C81773-98D4-4961-A054-B55BF28B99F6}">
      <dgm:prSet/>
      <dgm:spPr/>
      <dgm:t>
        <a:bodyPr/>
        <a:lstStyle/>
        <a:p>
          <a:endParaRPr lang="en-IN"/>
        </a:p>
      </dgm:t>
    </dgm:pt>
    <dgm:pt modelId="{BDC23C09-6777-4459-8B2E-27F34048EAF7}">
      <dgm:prSet phldrT="[Text]" custT="1"/>
      <dgm:spPr/>
      <dgm:t>
        <a:bodyPr/>
        <a:lstStyle/>
        <a:p>
          <a:pPr algn="just"/>
          <a:endParaRPr lang="en-IN" sz="1600" b="0" dirty="0"/>
        </a:p>
      </dgm:t>
    </dgm:pt>
    <dgm:pt modelId="{5FE56E4A-FBD1-45FE-AECD-C87D9E47C5EB}" type="parTrans" cxnId="{96C15B25-56EB-401E-834F-8123F80C1366}">
      <dgm:prSet/>
      <dgm:spPr/>
      <dgm:t>
        <a:bodyPr/>
        <a:lstStyle/>
        <a:p>
          <a:endParaRPr lang="en-IN"/>
        </a:p>
      </dgm:t>
    </dgm:pt>
    <dgm:pt modelId="{1744917D-C87D-4173-BFF4-112C0302DDA5}" type="sibTrans" cxnId="{96C15B25-56EB-401E-834F-8123F80C1366}">
      <dgm:prSet/>
      <dgm:spPr/>
      <dgm:t>
        <a:bodyPr/>
        <a:lstStyle/>
        <a:p>
          <a:endParaRPr lang="en-IN"/>
        </a:p>
      </dgm:t>
    </dgm:pt>
    <dgm:pt modelId="{B85D0645-3B88-4DE0-BE2C-031F207E5755}">
      <dgm:prSet phldrT="[Text]" custT="1"/>
      <dgm:spPr/>
      <dgm:t>
        <a:bodyPr/>
        <a:lstStyle/>
        <a:p>
          <a:pPr algn="just"/>
          <a:endParaRPr lang="en-IN" sz="1600" b="0" dirty="0"/>
        </a:p>
      </dgm:t>
    </dgm:pt>
    <dgm:pt modelId="{236E0259-2346-4196-9A96-2E970E41EEC2}" type="parTrans" cxnId="{D993A902-293D-4108-B9DC-9C1C6F105CB6}">
      <dgm:prSet/>
      <dgm:spPr/>
      <dgm:t>
        <a:bodyPr/>
        <a:lstStyle/>
        <a:p>
          <a:endParaRPr lang="en-IN"/>
        </a:p>
      </dgm:t>
    </dgm:pt>
    <dgm:pt modelId="{C641E0E4-671D-41A8-8EAB-AD812B128D8D}" type="sibTrans" cxnId="{D993A902-293D-4108-B9DC-9C1C6F105CB6}">
      <dgm:prSet/>
      <dgm:spPr/>
      <dgm:t>
        <a:bodyPr/>
        <a:lstStyle/>
        <a:p>
          <a:endParaRPr lang="en-IN"/>
        </a:p>
      </dgm:t>
    </dgm:pt>
    <dgm:pt modelId="{E9736024-46EA-4B6C-89EC-6B46B141E7F3}">
      <dgm:prSet phldrT="[Text]" custT="1"/>
      <dgm:spPr/>
      <dgm:t>
        <a:bodyPr/>
        <a:lstStyle/>
        <a:p>
          <a:pPr algn="just"/>
          <a:endParaRPr lang="en-IN" sz="1600" b="0" dirty="0"/>
        </a:p>
      </dgm:t>
    </dgm:pt>
    <dgm:pt modelId="{77EC43A0-CC20-4DCE-B116-C0B8CD515F09}" type="parTrans" cxnId="{B56C2BBD-0DE0-4E51-BDE0-85C4BEF33C7D}">
      <dgm:prSet/>
      <dgm:spPr/>
      <dgm:t>
        <a:bodyPr/>
        <a:lstStyle/>
        <a:p>
          <a:endParaRPr lang="en-IN"/>
        </a:p>
      </dgm:t>
    </dgm:pt>
    <dgm:pt modelId="{945F97EC-5D3C-488A-844A-B93A1B5A46F5}" type="sibTrans" cxnId="{B56C2BBD-0DE0-4E51-BDE0-85C4BEF33C7D}">
      <dgm:prSet/>
      <dgm:spPr/>
      <dgm:t>
        <a:bodyPr/>
        <a:lstStyle/>
        <a:p>
          <a:endParaRPr lang="en-IN"/>
        </a:p>
      </dgm:t>
    </dgm:pt>
    <dgm:pt modelId="{778D8379-6138-46BC-9C76-311249FE36EB}">
      <dgm:prSet phldrT="[Text]" custT="1"/>
      <dgm:spPr/>
      <dgm:t>
        <a:bodyPr/>
        <a:lstStyle/>
        <a:p>
          <a:pPr algn="just"/>
          <a:endParaRPr lang="en-IN" sz="1600" b="0" dirty="0"/>
        </a:p>
      </dgm:t>
    </dgm:pt>
    <dgm:pt modelId="{EDA5B1C6-0EF4-46FC-87D6-3D16D93F28AA}" type="parTrans" cxnId="{0DAEC08F-E0DF-4925-8899-27E460408E78}">
      <dgm:prSet/>
      <dgm:spPr/>
      <dgm:t>
        <a:bodyPr/>
        <a:lstStyle/>
        <a:p>
          <a:endParaRPr lang="en-IN"/>
        </a:p>
      </dgm:t>
    </dgm:pt>
    <dgm:pt modelId="{2DDDE2DF-CB5A-406C-958C-3F1BA3AC42F6}" type="sibTrans" cxnId="{0DAEC08F-E0DF-4925-8899-27E460408E78}">
      <dgm:prSet/>
      <dgm:spPr/>
      <dgm:t>
        <a:bodyPr/>
        <a:lstStyle/>
        <a:p>
          <a:endParaRPr lang="en-IN"/>
        </a:p>
      </dgm:t>
    </dgm:pt>
    <dgm:pt modelId="{E424575A-DB57-4593-A379-32E366FA993D}">
      <dgm:prSet phldrT="[Text]" custT="1"/>
      <dgm:spPr/>
      <dgm:t>
        <a:bodyPr/>
        <a:lstStyle/>
        <a:p>
          <a:pPr algn="just"/>
          <a:endParaRPr lang="en-IN" sz="1600" b="0" dirty="0"/>
        </a:p>
      </dgm:t>
    </dgm:pt>
    <dgm:pt modelId="{0DD153D1-9964-4F7D-8A6C-C86F16ACFD6D}" type="parTrans" cxnId="{05AF42C0-D5E7-4EE4-8E0A-F26E0A21C2A9}">
      <dgm:prSet/>
      <dgm:spPr/>
      <dgm:t>
        <a:bodyPr/>
        <a:lstStyle/>
        <a:p>
          <a:endParaRPr lang="en-IN"/>
        </a:p>
      </dgm:t>
    </dgm:pt>
    <dgm:pt modelId="{942523A2-DC1C-46CD-8628-F6F9F840B742}" type="sibTrans" cxnId="{05AF42C0-D5E7-4EE4-8E0A-F26E0A21C2A9}">
      <dgm:prSet/>
      <dgm:spPr/>
      <dgm:t>
        <a:bodyPr/>
        <a:lstStyle/>
        <a:p>
          <a:endParaRPr lang="en-IN"/>
        </a:p>
      </dgm:t>
    </dgm:pt>
    <dgm:pt modelId="{6CB774B3-EEF2-4859-9DE2-CDD69172123A}">
      <dgm:prSet phldrT="[Text]" custT="1"/>
      <dgm:spPr/>
      <dgm:t>
        <a:bodyPr/>
        <a:lstStyle/>
        <a:p>
          <a:pPr algn="just"/>
          <a:endParaRPr lang="en-IN" sz="1600" b="0" dirty="0"/>
        </a:p>
      </dgm:t>
    </dgm:pt>
    <dgm:pt modelId="{0F8927EB-F031-48B5-A6E2-4D127D4ABA48}" type="parTrans" cxnId="{68A719D5-4F97-41BE-B47D-A3BB3DD7DC7B}">
      <dgm:prSet/>
      <dgm:spPr/>
      <dgm:t>
        <a:bodyPr/>
        <a:lstStyle/>
        <a:p>
          <a:endParaRPr lang="en-IN"/>
        </a:p>
      </dgm:t>
    </dgm:pt>
    <dgm:pt modelId="{6DBDB610-E159-4DF3-BE09-F16784745E19}" type="sibTrans" cxnId="{68A719D5-4F97-41BE-B47D-A3BB3DD7DC7B}">
      <dgm:prSet/>
      <dgm:spPr/>
      <dgm:t>
        <a:bodyPr/>
        <a:lstStyle/>
        <a:p>
          <a:endParaRPr lang="en-IN"/>
        </a:p>
      </dgm:t>
    </dgm:pt>
    <dgm:pt modelId="{20D8BB64-34DB-4097-9247-5E4CA7FDBE62}" type="pres">
      <dgm:prSet presAssocID="{1E155370-223F-4BDC-A61E-CEAEDDEBF301}" presName="Name0" presStyleCnt="0">
        <dgm:presLayoutVars>
          <dgm:dir/>
          <dgm:animLvl val="lvl"/>
          <dgm:resizeHandles val="exact"/>
        </dgm:presLayoutVars>
      </dgm:prSet>
      <dgm:spPr/>
    </dgm:pt>
    <dgm:pt modelId="{F795EB44-9CFD-4171-A037-145D56659E2B}" type="pres">
      <dgm:prSet presAssocID="{1E155370-223F-4BDC-A61E-CEAEDDEBF301}" presName="dummy" presStyleCnt="0"/>
      <dgm:spPr/>
    </dgm:pt>
    <dgm:pt modelId="{1DB11A6A-227D-4FF8-A9C7-50555270CE2E}" type="pres">
      <dgm:prSet presAssocID="{1E155370-223F-4BDC-A61E-CEAEDDEBF301}" presName="linH" presStyleCnt="0"/>
      <dgm:spPr/>
    </dgm:pt>
    <dgm:pt modelId="{94D6551F-5B53-4405-A5A8-2A2F94F0B180}" type="pres">
      <dgm:prSet presAssocID="{1E155370-223F-4BDC-A61E-CEAEDDEBF301}" presName="padding1" presStyleCnt="0"/>
      <dgm:spPr/>
    </dgm:pt>
    <dgm:pt modelId="{21612192-8C6B-4D51-986D-6E86DD8FC404}" type="pres">
      <dgm:prSet presAssocID="{F479B6BF-BC14-40ED-AFFE-F00A4C6A7EBD}" presName="linV" presStyleCnt="0"/>
      <dgm:spPr/>
    </dgm:pt>
    <dgm:pt modelId="{C733D312-E7ED-41FA-9A49-4D5123F321F1}" type="pres">
      <dgm:prSet presAssocID="{F479B6BF-BC14-40ED-AFFE-F00A4C6A7EBD}" presName="spVertical1" presStyleCnt="0"/>
      <dgm:spPr/>
    </dgm:pt>
    <dgm:pt modelId="{56AC90EC-63E0-4D14-A506-60C56B381851}" type="pres">
      <dgm:prSet presAssocID="{F479B6BF-BC14-40ED-AFFE-F00A4C6A7EBD}" presName="parTx" presStyleLbl="revTx" presStyleIdx="0" presStyleCnt="6" custLinFactNeighborX="-38173" custLinFactNeighborY="-19962">
        <dgm:presLayoutVars>
          <dgm:chMax val="0"/>
          <dgm:chPref val="0"/>
          <dgm:bulletEnabled val="1"/>
        </dgm:presLayoutVars>
      </dgm:prSet>
      <dgm:spPr/>
    </dgm:pt>
    <dgm:pt modelId="{6CB9E41C-91B3-4639-A69A-2245AEFF8FA8}" type="pres">
      <dgm:prSet presAssocID="{F479B6BF-BC14-40ED-AFFE-F00A4C6A7EBD}" presName="spVertical2" presStyleCnt="0"/>
      <dgm:spPr/>
    </dgm:pt>
    <dgm:pt modelId="{1E22A195-B839-4DB6-9611-E9EC7F861330}" type="pres">
      <dgm:prSet presAssocID="{F479B6BF-BC14-40ED-AFFE-F00A4C6A7EBD}" presName="spVertical3" presStyleCnt="0"/>
      <dgm:spPr/>
    </dgm:pt>
    <dgm:pt modelId="{C832E51C-9EF3-4641-8143-DB67084E2E47}" type="pres">
      <dgm:prSet presAssocID="{F479B6BF-BC14-40ED-AFFE-F00A4C6A7EBD}" presName="desTx" presStyleLbl="revTx" presStyleIdx="1" presStyleCnt="6" custScaleX="123421" custLinFactNeighborX="-24176" custLinFactNeighborY="-24953">
        <dgm:presLayoutVars>
          <dgm:bulletEnabled val="1"/>
        </dgm:presLayoutVars>
      </dgm:prSet>
      <dgm:spPr/>
    </dgm:pt>
    <dgm:pt modelId="{28EC4F91-F6B0-4138-B6B7-1B524E423183}" type="pres">
      <dgm:prSet presAssocID="{52EEE538-AF1E-4DAA-A419-438DB6AE1F5F}" presName="space" presStyleCnt="0"/>
      <dgm:spPr/>
    </dgm:pt>
    <dgm:pt modelId="{76701CC8-0E9E-40E2-8FE4-83B373620AD5}" type="pres">
      <dgm:prSet presAssocID="{8D00F3FD-A5C1-4C02-B687-C059E69FCDD2}" presName="linV" presStyleCnt="0"/>
      <dgm:spPr/>
    </dgm:pt>
    <dgm:pt modelId="{A7601252-3EA9-48BA-897D-EEAB0B5C78EC}" type="pres">
      <dgm:prSet presAssocID="{8D00F3FD-A5C1-4C02-B687-C059E69FCDD2}" presName="spVertical1" presStyleCnt="0"/>
      <dgm:spPr/>
    </dgm:pt>
    <dgm:pt modelId="{73EFD075-8A82-446B-9AE5-E64B64AAAB8F}" type="pres">
      <dgm:prSet presAssocID="{8D00F3FD-A5C1-4C02-B687-C059E69FCDD2}" presName="parTx" presStyleLbl="revTx" presStyleIdx="2" presStyleCnt="6" custLinFactNeighborX="-33689" custLinFactNeighborY="-19962">
        <dgm:presLayoutVars>
          <dgm:chMax val="0"/>
          <dgm:chPref val="0"/>
          <dgm:bulletEnabled val="1"/>
        </dgm:presLayoutVars>
      </dgm:prSet>
      <dgm:spPr/>
    </dgm:pt>
    <dgm:pt modelId="{FD829446-1E3B-4FCF-8A55-E704AA56949C}" type="pres">
      <dgm:prSet presAssocID="{8D00F3FD-A5C1-4C02-B687-C059E69FCDD2}" presName="spVertical2" presStyleCnt="0"/>
      <dgm:spPr/>
    </dgm:pt>
    <dgm:pt modelId="{17DE1008-0D6F-43E6-8A54-A7D120FFB78B}" type="pres">
      <dgm:prSet presAssocID="{8D00F3FD-A5C1-4C02-B687-C059E69FCDD2}" presName="spVertical3" presStyleCnt="0"/>
      <dgm:spPr/>
    </dgm:pt>
    <dgm:pt modelId="{A10F8D23-B0F7-4921-AA7D-20278E456F2A}" type="pres">
      <dgm:prSet presAssocID="{8D00F3FD-A5C1-4C02-B687-C059E69FCDD2}" presName="desTx" presStyleLbl="revTx" presStyleIdx="3" presStyleCnt="6" custScaleX="117779" custLinFactNeighborX="-27994" custLinFactNeighborY="-16635">
        <dgm:presLayoutVars>
          <dgm:bulletEnabled val="1"/>
        </dgm:presLayoutVars>
      </dgm:prSet>
      <dgm:spPr/>
    </dgm:pt>
    <dgm:pt modelId="{EA838C2F-C386-4844-B45D-EC77C3601564}" type="pres">
      <dgm:prSet presAssocID="{CBF5AA06-874E-46CB-930F-2F9586248375}" presName="space" presStyleCnt="0"/>
      <dgm:spPr/>
    </dgm:pt>
    <dgm:pt modelId="{41A71AFB-E907-4975-A1AF-07AFB75185C7}" type="pres">
      <dgm:prSet presAssocID="{65A4FF25-2BB3-4831-AE12-F82F9F61C176}" presName="linV" presStyleCnt="0"/>
      <dgm:spPr/>
    </dgm:pt>
    <dgm:pt modelId="{9E043A30-A109-4DBB-8ABD-DC6380D672D0}" type="pres">
      <dgm:prSet presAssocID="{65A4FF25-2BB3-4831-AE12-F82F9F61C176}" presName="spVertical1" presStyleCnt="0"/>
      <dgm:spPr/>
    </dgm:pt>
    <dgm:pt modelId="{D298CF97-3DCE-4501-9B49-591EED59F122}" type="pres">
      <dgm:prSet presAssocID="{65A4FF25-2BB3-4831-AE12-F82F9F61C176}" presName="parTx" presStyleLbl="revTx" presStyleIdx="4" presStyleCnt="6" custLinFactNeighborX="-55988" custLinFactNeighborY="-19962">
        <dgm:presLayoutVars>
          <dgm:chMax val="0"/>
          <dgm:chPref val="0"/>
          <dgm:bulletEnabled val="1"/>
        </dgm:presLayoutVars>
      </dgm:prSet>
      <dgm:spPr/>
    </dgm:pt>
    <dgm:pt modelId="{3D6F2CA8-E1E2-4528-8120-CA04CAA7B3F5}" type="pres">
      <dgm:prSet presAssocID="{65A4FF25-2BB3-4831-AE12-F82F9F61C176}" presName="spVertical2" presStyleCnt="0"/>
      <dgm:spPr/>
    </dgm:pt>
    <dgm:pt modelId="{580E0E07-F6C6-4C24-9A00-24F3F524D928}" type="pres">
      <dgm:prSet presAssocID="{65A4FF25-2BB3-4831-AE12-F82F9F61C176}" presName="spVertical3" presStyleCnt="0"/>
      <dgm:spPr/>
    </dgm:pt>
    <dgm:pt modelId="{33BA1845-1F64-4107-9670-B2232FBD2322}" type="pres">
      <dgm:prSet presAssocID="{65A4FF25-2BB3-4831-AE12-F82F9F61C176}" presName="desTx" presStyleLbl="revTx" presStyleIdx="5" presStyleCnt="6" custScaleX="272669" custLinFactNeighborX="-1394" custLinFactNeighborY="-33271">
        <dgm:presLayoutVars>
          <dgm:bulletEnabled val="1"/>
        </dgm:presLayoutVars>
      </dgm:prSet>
      <dgm:spPr/>
    </dgm:pt>
    <dgm:pt modelId="{FBFC5DB0-B624-4EAC-9C42-7EEF9BFAC55E}" type="pres">
      <dgm:prSet presAssocID="{1E155370-223F-4BDC-A61E-CEAEDDEBF301}" presName="padding2" presStyleCnt="0"/>
      <dgm:spPr/>
    </dgm:pt>
    <dgm:pt modelId="{249546E1-412D-4606-A59E-E4E80F5FB38D}" type="pres">
      <dgm:prSet presAssocID="{1E155370-223F-4BDC-A61E-CEAEDDEBF301}" presName="negArrow" presStyleCnt="0"/>
      <dgm:spPr/>
    </dgm:pt>
    <dgm:pt modelId="{DE2B3A60-B5CB-4CB6-AF15-6A213DCD126C}" type="pres">
      <dgm:prSet presAssocID="{1E155370-223F-4BDC-A61E-CEAEDDEBF301}" presName="backgroundArrow" presStyleLbl="node1" presStyleIdx="0" presStyleCnt="1" custLinFactNeighborX="-338" custLinFactNeighborY="-8646"/>
      <dgm:spPr/>
    </dgm:pt>
  </dgm:ptLst>
  <dgm:cxnLst>
    <dgm:cxn modelId="{D993A902-293D-4108-B9DC-9C1C6F105CB6}" srcId="{65A4FF25-2BB3-4831-AE12-F82F9F61C176}" destId="{B85D0645-3B88-4DE0-BE2C-031F207E5755}" srcOrd="9" destOrd="0" parTransId="{236E0259-2346-4196-9A96-2E970E41EEC2}" sibTransId="{C641E0E4-671D-41A8-8EAB-AD812B128D8D}"/>
    <dgm:cxn modelId="{663A1207-15B8-43AB-9D3D-B05AFE785329}" type="presOf" srcId="{BDC23C09-6777-4459-8B2E-27F34048EAF7}" destId="{33BA1845-1F64-4107-9670-B2232FBD2322}" srcOrd="0" destOrd="7" presId="urn:microsoft.com/office/officeart/2005/8/layout/hProcess3"/>
    <dgm:cxn modelId="{9BAF220B-BDE9-4042-9D36-D008764EF1E3}" srcId="{8D00F3FD-A5C1-4C02-B687-C059E69FCDD2}" destId="{8750F683-DC39-4CE3-A5C3-2278619C2824}" srcOrd="4" destOrd="0" parTransId="{9F90DA89-4693-4528-98E6-C7BAD882CF2A}" sibTransId="{9F02BF60-F9F0-49FA-A924-5A5735C6E7CB}"/>
    <dgm:cxn modelId="{FB788C0C-DB4C-421C-A057-6435AF7133DA}" srcId="{8D00F3FD-A5C1-4C02-B687-C059E69FCDD2}" destId="{381C33C6-B526-4DD3-ADA8-5ADA3AE1EFD3}" srcOrd="2" destOrd="0" parTransId="{236F07F1-83DB-4470-AECD-A996CB1507B4}" sibTransId="{2ACBA82D-D1F9-4F1A-AAB1-56CCAC40451B}"/>
    <dgm:cxn modelId="{D74F730E-64FC-47D7-8330-E35C3B5ABE40}" type="presOf" srcId="{393623E8-A61C-4D2C-90AD-8E59BA26034B}" destId="{33BA1845-1F64-4107-9670-B2232FBD2322}" srcOrd="0" destOrd="8" presId="urn:microsoft.com/office/officeart/2005/8/layout/hProcess3"/>
    <dgm:cxn modelId="{0044D70F-2AFD-4A66-A1F5-4D2F43FC7B44}" type="presOf" srcId="{8D00F3FD-A5C1-4C02-B687-C059E69FCDD2}" destId="{73EFD075-8A82-446B-9AE5-E64B64AAAB8F}" srcOrd="0" destOrd="0" presId="urn:microsoft.com/office/officeart/2005/8/layout/hProcess3"/>
    <dgm:cxn modelId="{3912B114-08C6-410D-9938-6E8ACA1D9222}" type="presOf" srcId="{3968F7D6-045F-41F1-9442-D9C48B3E11CB}" destId="{33BA1845-1F64-4107-9670-B2232FBD2322}" srcOrd="0" destOrd="4" presId="urn:microsoft.com/office/officeart/2005/8/layout/hProcess3"/>
    <dgm:cxn modelId="{3CB2AF1E-4021-401F-B190-759E544E7F0E}" srcId="{65A4FF25-2BB3-4831-AE12-F82F9F61C176}" destId="{B624E3D1-B15D-4E43-84B4-E318BFCB7038}" srcOrd="6" destOrd="0" parTransId="{7E8C7E96-20D7-4F84-804F-2DBF7956CF42}" sibTransId="{D22CD00C-512A-4E4B-AAB1-DF349731A107}"/>
    <dgm:cxn modelId="{65C82420-80A9-4017-AB58-A3AFE327586A}" type="presOf" srcId="{F479B6BF-BC14-40ED-AFFE-F00A4C6A7EBD}" destId="{56AC90EC-63E0-4D14-A506-60C56B381851}" srcOrd="0" destOrd="0" presId="urn:microsoft.com/office/officeart/2005/8/layout/hProcess3"/>
    <dgm:cxn modelId="{591F7B21-1724-4332-B082-80C4D53F39D9}" type="presOf" srcId="{6CB774B3-EEF2-4859-9DE2-CDD69172123A}" destId="{C832E51C-9EF3-4641-8143-DB67084E2E47}" srcOrd="0" destOrd="1" presId="urn:microsoft.com/office/officeart/2005/8/layout/hProcess3"/>
    <dgm:cxn modelId="{96C15B25-56EB-401E-834F-8123F80C1366}" srcId="{65A4FF25-2BB3-4831-AE12-F82F9F61C176}" destId="{BDC23C09-6777-4459-8B2E-27F34048EAF7}" srcOrd="7" destOrd="0" parTransId="{5FE56E4A-FBD1-45FE-AECD-C87D9E47C5EB}" sibTransId="{1744917D-C87D-4173-BFF4-112C0302DDA5}"/>
    <dgm:cxn modelId="{B733B229-AA92-45A0-96AD-E8B5FFE56A71}" type="presOf" srcId="{FD7EE3F5-AC86-477D-83D4-8E743B43068A}" destId="{A10F8D23-B0F7-4921-AA7D-20278E456F2A}" srcOrd="0" destOrd="6" presId="urn:microsoft.com/office/officeart/2005/8/layout/hProcess3"/>
    <dgm:cxn modelId="{FC1C242A-51B1-4BC8-A0EA-259CF6EC3EB6}" srcId="{8D00F3FD-A5C1-4C02-B687-C059E69FCDD2}" destId="{FD7EE3F5-AC86-477D-83D4-8E743B43068A}" srcOrd="6" destOrd="0" parTransId="{86B0AEEC-39F2-4999-8677-BC927E73BDCF}" sibTransId="{8EF80CC7-89BA-4393-9DFC-39723621BF52}"/>
    <dgm:cxn modelId="{2441B62E-A7C3-45EB-B427-F65D68EDDCED}" srcId="{F479B6BF-BC14-40ED-AFFE-F00A4C6A7EBD}" destId="{518EF275-76A8-443F-9A89-E19D37F172E4}" srcOrd="2" destOrd="0" parTransId="{4D6287D3-C0CA-4E18-81A6-8D164E4918EA}" sibTransId="{728A07EB-7858-4687-85B8-E09213AB1733}"/>
    <dgm:cxn modelId="{DDF55C36-EAD3-496A-B639-3C5825666A01}" type="presOf" srcId="{E31E71A1-B697-4265-88E7-35AF06C326AE}" destId="{A10F8D23-B0F7-4921-AA7D-20278E456F2A}" srcOrd="0" destOrd="0" presId="urn:microsoft.com/office/officeart/2005/8/layout/hProcess3"/>
    <dgm:cxn modelId="{6F638E3A-8163-4414-9161-FD916B86FE7C}" type="presOf" srcId="{381C33C6-B526-4DD3-ADA8-5ADA3AE1EFD3}" destId="{A10F8D23-B0F7-4921-AA7D-20278E456F2A}" srcOrd="0" destOrd="2" presId="urn:microsoft.com/office/officeart/2005/8/layout/hProcess3"/>
    <dgm:cxn modelId="{FA58715D-8908-4752-A05B-1E1EAA5E6E7F}" type="presOf" srcId="{65A4FF25-2BB3-4831-AE12-F82F9F61C176}" destId="{D298CF97-3DCE-4501-9B49-591EED59F122}" srcOrd="0" destOrd="0" presId="urn:microsoft.com/office/officeart/2005/8/layout/hProcess3"/>
    <dgm:cxn modelId="{04B31262-DE5B-425E-807E-54CF70280A6C}" type="presOf" srcId="{C48077D3-9A08-450C-8497-F2C723C889B8}" destId="{33BA1845-1F64-4107-9670-B2232FBD2322}" srcOrd="0" destOrd="5" presId="urn:microsoft.com/office/officeart/2005/8/layout/hProcess3"/>
    <dgm:cxn modelId="{7FB79B63-894A-4632-A560-0109D3B97CBE}" type="presOf" srcId="{E424575A-DB57-4593-A379-32E366FA993D}" destId="{A10F8D23-B0F7-4921-AA7D-20278E456F2A}" srcOrd="0" destOrd="5" presId="urn:microsoft.com/office/officeart/2005/8/layout/hProcess3"/>
    <dgm:cxn modelId="{7F76E765-0E08-436F-B410-D037AB8BD33F}" srcId="{65A4FF25-2BB3-4831-AE12-F82F9F61C176}" destId="{3968F7D6-045F-41F1-9442-D9C48B3E11CB}" srcOrd="4" destOrd="0" parTransId="{B8817AAE-F3EB-488B-B5FF-29ED9317AB13}" sibTransId="{C0E19B04-EEA6-49D0-BD96-601A59CA4E31}"/>
    <dgm:cxn modelId="{68E80066-B703-4AB8-8D70-5A7C5A93C24F}" srcId="{65A4FF25-2BB3-4831-AE12-F82F9F61C176}" destId="{393623E8-A61C-4D2C-90AD-8E59BA26034B}" srcOrd="8" destOrd="0" parTransId="{F555A5EC-4763-4317-88CC-E76C6A4334AC}" sibTransId="{D4897D8D-2A1C-4A01-8B7B-2F68FC753742}"/>
    <dgm:cxn modelId="{72CDC868-D4EC-4990-AFC7-6EE60B0B0CCB}" type="presOf" srcId="{E9736024-46EA-4B6C-89EC-6B46B141E7F3}" destId="{A10F8D23-B0F7-4921-AA7D-20278E456F2A}" srcOrd="0" destOrd="1" presId="urn:microsoft.com/office/officeart/2005/8/layout/hProcess3"/>
    <dgm:cxn modelId="{5C023552-AAD1-4A8D-9E49-1B0C7FC647F2}" type="presOf" srcId="{518EF275-76A8-443F-9A89-E19D37F172E4}" destId="{C832E51C-9EF3-4641-8143-DB67084E2E47}" srcOrd="0" destOrd="2" presId="urn:microsoft.com/office/officeart/2005/8/layout/hProcess3"/>
    <dgm:cxn modelId="{47C81773-98D4-4961-A054-B55BF28B99F6}" srcId="{65A4FF25-2BB3-4831-AE12-F82F9F61C176}" destId="{C48077D3-9A08-450C-8497-F2C723C889B8}" srcOrd="5" destOrd="0" parTransId="{33F3CE01-1FBD-4231-A483-8E82F729C26A}" sibTransId="{95C3C83B-5A02-470D-A734-1756AAA836C1}"/>
    <dgm:cxn modelId="{E36D8177-E3B3-4D48-884A-05AB28D000E8}" srcId="{1E155370-223F-4BDC-A61E-CEAEDDEBF301}" destId="{8D00F3FD-A5C1-4C02-B687-C059E69FCDD2}" srcOrd="1" destOrd="0" parTransId="{252F0F1F-A1E1-4F63-91A8-67C81DC6DBFE}" sibTransId="{CBF5AA06-874E-46CB-930F-2F9586248375}"/>
    <dgm:cxn modelId="{D16D2380-22CD-40D3-AC9F-9EA976E977A7}" type="presOf" srcId="{AF0F0951-295D-43A7-97F8-FD812157FD2E}" destId="{33BA1845-1F64-4107-9670-B2232FBD2322}" srcOrd="0" destOrd="2" presId="urn:microsoft.com/office/officeart/2005/8/layout/hProcess3"/>
    <dgm:cxn modelId="{0DAEC08F-E0DF-4925-8899-27E460408E78}" srcId="{8D00F3FD-A5C1-4C02-B687-C059E69FCDD2}" destId="{778D8379-6138-46BC-9C76-311249FE36EB}" srcOrd="3" destOrd="0" parTransId="{EDA5B1C6-0EF4-46FC-87D6-3D16D93F28AA}" sibTransId="{2DDDE2DF-CB5A-406C-958C-3F1BA3AC42F6}"/>
    <dgm:cxn modelId="{DDBBAB96-DB4B-4122-B0D0-1BD7E642F7CE}" srcId="{1E155370-223F-4BDC-A61E-CEAEDDEBF301}" destId="{F479B6BF-BC14-40ED-AFFE-F00A4C6A7EBD}" srcOrd="0" destOrd="0" parTransId="{EB812AFB-CA71-4C9F-9ED3-F2D25C89D657}" sibTransId="{52EEE538-AF1E-4DAA-A419-438DB6AE1F5F}"/>
    <dgm:cxn modelId="{9B5DC9A4-A888-40D4-818B-DBEE2FF0559B}" type="presOf" srcId="{EAA80C9C-AB53-4B16-B3A3-23678335114A}" destId="{33BA1845-1F64-4107-9670-B2232FBD2322}" srcOrd="0" destOrd="1" presId="urn:microsoft.com/office/officeart/2005/8/layout/hProcess3"/>
    <dgm:cxn modelId="{5299FDA5-1C4B-463B-8A63-11EDAD21058E}" srcId="{8D00F3FD-A5C1-4C02-B687-C059E69FCDD2}" destId="{E31E71A1-B697-4265-88E7-35AF06C326AE}" srcOrd="0" destOrd="0" parTransId="{E8BA3119-E758-428E-A11E-DFF10D1A8C63}" sibTransId="{458C83C5-185D-4EFC-AA08-093F0EF2CA72}"/>
    <dgm:cxn modelId="{C1BE4AAE-1854-4DD1-99D2-1E3661A8AB7F}" type="presOf" srcId="{1E155370-223F-4BDC-A61E-CEAEDDEBF301}" destId="{20D8BB64-34DB-4097-9247-5E4CA7FDBE62}" srcOrd="0" destOrd="0" presId="urn:microsoft.com/office/officeart/2005/8/layout/hProcess3"/>
    <dgm:cxn modelId="{E90601B0-58E3-47B4-89F5-066CB72C679D}" srcId="{65A4FF25-2BB3-4831-AE12-F82F9F61C176}" destId="{FB5C3B65-99EF-4B1E-A3B5-B7BAB6B059A9}" srcOrd="0" destOrd="0" parTransId="{65F40DEF-74BF-4810-8173-4D2146352FB2}" sibTransId="{07DE1188-A4E0-4AAD-9C53-75FFDBE919CB}"/>
    <dgm:cxn modelId="{2A1CDCB1-8CA1-478F-8AAC-51CA90574F5E}" type="presOf" srcId="{FB5C3B65-99EF-4B1E-A3B5-B7BAB6B059A9}" destId="{33BA1845-1F64-4107-9670-B2232FBD2322}" srcOrd="0" destOrd="0" presId="urn:microsoft.com/office/officeart/2005/8/layout/hProcess3"/>
    <dgm:cxn modelId="{B56C2BBD-0DE0-4E51-BDE0-85C4BEF33C7D}" srcId="{8D00F3FD-A5C1-4C02-B687-C059E69FCDD2}" destId="{E9736024-46EA-4B6C-89EC-6B46B141E7F3}" srcOrd="1" destOrd="0" parTransId="{77EC43A0-CC20-4DCE-B116-C0B8CD515F09}" sibTransId="{945F97EC-5D3C-488A-844A-B93A1B5A46F5}"/>
    <dgm:cxn modelId="{05AF42C0-D5E7-4EE4-8E0A-F26E0A21C2A9}" srcId="{8D00F3FD-A5C1-4C02-B687-C059E69FCDD2}" destId="{E424575A-DB57-4593-A379-32E366FA993D}" srcOrd="5" destOrd="0" parTransId="{0DD153D1-9964-4F7D-8A6C-C86F16ACFD6D}" sibTransId="{942523A2-DC1C-46CD-8628-F6F9F840B742}"/>
    <dgm:cxn modelId="{3926B9CC-1B26-4D85-9E6E-8BB74EB5493D}" type="presOf" srcId="{9A0A6720-52D7-4193-9110-D56A48107979}" destId="{33BA1845-1F64-4107-9670-B2232FBD2322}" srcOrd="0" destOrd="10" presId="urn:microsoft.com/office/officeart/2005/8/layout/hProcess3"/>
    <dgm:cxn modelId="{67971DCE-A74E-4115-BD77-6427F469ADEA}" srcId="{1E155370-223F-4BDC-A61E-CEAEDDEBF301}" destId="{65A4FF25-2BB3-4831-AE12-F82F9F61C176}" srcOrd="2" destOrd="0" parTransId="{7DCA298A-DCB8-4ED2-967E-15FBDD7DD4F9}" sibTransId="{236E8198-A1C1-453D-8FAC-40FDFEC03B95}"/>
    <dgm:cxn modelId="{68A719D5-4F97-41BE-B47D-A3BB3DD7DC7B}" srcId="{F479B6BF-BC14-40ED-AFFE-F00A4C6A7EBD}" destId="{6CB774B3-EEF2-4859-9DE2-CDD69172123A}" srcOrd="1" destOrd="0" parTransId="{0F8927EB-F031-48B5-A6E2-4D127D4ABA48}" sibTransId="{6DBDB610-E159-4DF3-BE09-F16784745E19}"/>
    <dgm:cxn modelId="{1B1227D6-5593-43FC-85EE-1AC1465B3119}" srcId="{65A4FF25-2BB3-4831-AE12-F82F9F61C176}" destId="{6C9D974D-3A35-4A61-9CAD-E6B89ACD86BE}" srcOrd="3" destOrd="0" parTransId="{D7209F5C-0708-4FF7-AA41-29692BACD6E0}" sibTransId="{F154A0C9-3572-447C-8F9C-2B85F8515B6F}"/>
    <dgm:cxn modelId="{668B36D6-4D25-489B-963C-5812CC7AB6A9}" srcId="{F479B6BF-BC14-40ED-AFFE-F00A4C6A7EBD}" destId="{FEF25291-DE0E-4393-9FC6-20ACE1B4D25E}" srcOrd="0" destOrd="0" parTransId="{2F8034A8-50AF-45DF-8652-D98F836154C4}" sibTransId="{3E123D81-3E09-4890-B7E5-FDE9648A84C5}"/>
    <dgm:cxn modelId="{125469D8-CE15-45E8-9ACE-0CBC9E83BD29}" type="presOf" srcId="{B85D0645-3B88-4DE0-BE2C-031F207E5755}" destId="{33BA1845-1F64-4107-9670-B2232FBD2322}" srcOrd="0" destOrd="9" presId="urn:microsoft.com/office/officeart/2005/8/layout/hProcess3"/>
    <dgm:cxn modelId="{2FD712DE-5E47-4536-8957-0DB32359DD96}" type="presOf" srcId="{778D8379-6138-46BC-9C76-311249FE36EB}" destId="{A10F8D23-B0F7-4921-AA7D-20278E456F2A}" srcOrd="0" destOrd="3" presId="urn:microsoft.com/office/officeart/2005/8/layout/hProcess3"/>
    <dgm:cxn modelId="{DF4479E6-0543-4B50-A777-CC6FCF57DDF0}" type="presOf" srcId="{B624E3D1-B15D-4E43-84B4-E318BFCB7038}" destId="{33BA1845-1F64-4107-9670-B2232FBD2322}" srcOrd="0" destOrd="6" presId="urn:microsoft.com/office/officeart/2005/8/layout/hProcess3"/>
    <dgm:cxn modelId="{6BB990E8-08B9-45C2-B370-C2F66B46145B}" type="presOf" srcId="{FEF25291-DE0E-4393-9FC6-20ACE1B4D25E}" destId="{C832E51C-9EF3-4641-8143-DB67084E2E47}" srcOrd="0" destOrd="0" presId="urn:microsoft.com/office/officeart/2005/8/layout/hProcess3"/>
    <dgm:cxn modelId="{A14E27E9-5E46-4F43-905D-63DDE08223C7}" type="presOf" srcId="{8750F683-DC39-4CE3-A5C3-2278619C2824}" destId="{A10F8D23-B0F7-4921-AA7D-20278E456F2A}" srcOrd="0" destOrd="4" presId="urn:microsoft.com/office/officeart/2005/8/layout/hProcess3"/>
    <dgm:cxn modelId="{B1DD41F2-61A2-4E4D-8C7F-11F2C45637AE}" srcId="{65A4FF25-2BB3-4831-AE12-F82F9F61C176}" destId="{AF0F0951-295D-43A7-97F8-FD812157FD2E}" srcOrd="2" destOrd="0" parTransId="{0D9DFFDC-BFFA-4956-A51E-FB031C95BDB7}" sibTransId="{2CDDEB9F-EB82-44EE-9490-A3BBB837C3A8}"/>
    <dgm:cxn modelId="{A32A44F5-0975-48BB-87CF-3A3F7A63BD1A}" srcId="{65A4FF25-2BB3-4831-AE12-F82F9F61C176}" destId="{EAA80C9C-AB53-4B16-B3A3-23678335114A}" srcOrd="1" destOrd="0" parTransId="{8100E9E0-33DA-489E-A2E9-FD6769B17E69}" sibTransId="{E1AFA56C-1649-4E00-9DDD-2C16150E8208}"/>
    <dgm:cxn modelId="{3C7119F8-8C01-4F0C-B271-CABA6741CB46}" srcId="{65A4FF25-2BB3-4831-AE12-F82F9F61C176}" destId="{9A0A6720-52D7-4193-9110-D56A48107979}" srcOrd="10" destOrd="0" parTransId="{97E3FF30-7BA9-40FB-899B-21481CA33189}" sibTransId="{B33652D4-5E39-4E03-AB31-6ED3D0DBDD83}"/>
    <dgm:cxn modelId="{11E877FC-DDB8-4369-B34A-90130207A339}" type="presOf" srcId="{6C9D974D-3A35-4A61-9CAD-E6B89ACD86BE}" destId="{33BA1845-1F64-4107-9670-B2232FBD2322}" srcOrd="0" destOrd="3" presId="urn:microsoft.com/office/officeart/2005/8/layout/hProcess3"/>
    <dgm:cxn modelId="{9418BD68-8719-4E7E-9C02-E5C22A21C8C9}" type="presParOf" srcId="{20D8BB64-34DB-4097-9247-5E4CA7FDBE62}" destId="{F795EB44-9CFD-4171-A037-145D56659E2B}" srcOrd="0" destOrd="0" presId="urn:microsoft.com/office/officeart/2005/8/layout/hProcess3"/>
    <dgm:cxn modelId="{7348D3AB-968C-41AB-BD35-559735DD476F}" type="presParOf" srcId="{20D8BB64-34DB-4097-9247-5E4CA7FDBE62}" destId="{1DB11A6A-227D-4FF8-A9C7-50555270CE2E}" srcOrd="1" destOrd="0" presId="urn:microsoft.com/office/officeart/2005/8/layout/hProcess3"/>
    <dgm:cxn modelId="{D42F5290-6608-4D9B-9A16-3BF4CBED4678}" type="presParOf" srcId="{1DB11A6A-227D-4FF8-A9C7-50555270CE2E}" destId="{94D6551F-5B53-4405-A5A8-2A2F94F0B180}" srcOrd="0" destOrd="0" presId="urn:microsoft.com/office/officeart/2005/8/layout/hProcess3"/>
    <dgm:cxn modelId="{A982557F-00EF-45B7-A590-AF8FF01BBAD8}" type="presParOf" srcId="{1DB11A6A-227D-4FF8-A9C7-50555270CE2E}" destId="{21612192-8C6B-4D51-986D-6E86DD8FC404}" srcOrd="1" destOrd="0" presId="urn:microsoft.com/office/officeart/2005/8/layout/hProcess3"/>
    <dgm:cxn modelId="{593CD2CC-30A7-42AA-A8D6-21C5C2C9DA0C}" type="presParOf" srcId="{21612192-8C6B-4D51-986D-6E86DD8FC404}" destId="{C733D312-E7ED-41FA-9A49-4D5123F321F1}" srcOrd="0" destOrd="0" presId="urn:microsoft.com/office/officeart/2005/8/layout/hProcess3"/>
    <dgm:cxn modelId="{62E9603E-42AC-43B9-8728-8C65A439B6DA}" type="presParOf" srcId="{21612192-8C6B-4D51-986D-6E86DD8FC404}" destId="{56AC90EC-63E0-4D14-A506-60C56B381851}" srcOrd="1" destOrd="0" presId="urn:microsoft.com/office/officeart/2005/8/layout/hProcess3"/>
    <dgm:cxn modelId="{1D663B8E-629F-4AFD-A27E-3BB1A5911F73}" type="presParOf" srcId="{21612192-8C6B-4D51-986D-6E86DD8FC404}" destId="{6CB9E41C-91B3-4639-A69A-2245AEFF8FA8}" srcOrd="2" destOrd="0" presId="urn:microsoft.com/office/officeart/2005/8/layout/hProcess3"/>
    <dgm:cxn modelId="{C9A322DE-C5CF-4C3A-8755-CF910C127734}" type="presParOf" srcId="{21612192-8C6B-4D51-986D-6E86DD8FC404}" destId="{1E22A195-B839-4DB6-9611-E9EC7F861330}" srcOrd="3" destOrd="0" presId="urn:microsoft.com/office/officeart/2005/8/layout/hProcess3"/>
    <dgm:cxn modelId="{65621C21-F2FA-428E-A76A-265DBF8E1C5A}" type="presParOf" srcId="{21612192-8C6B-4D51-986D-6E86DD8FC404}" destId="{C832E51C-9EF3-4641-8143-DB67084E2E47}" srcOrd="4" destOrd="0" presId="urn:microsoft.com/office/officeart/2005/8/layout/hProcess3"/>
    <dgm:cxn modelId="{4C97A8F6-9A20-4039-A41B-EFEC2C4C8505}" type="presParOf" srcId="{1DB11A6A-227D-4FF8-A9C7-50555270CE2E}" destId="{28EC4F91-F6B0-4138-B6B7-1B524E423183}" srcOrd="2" destOrd="0" presId="urn:microsoft.com/office/officeart/2005/8/layout/hProcess3"/>
    <dgm:cxn modelId="{5C52B844-B330-431C-AD0C-B4CBA9DA1813}" type="presParOf" srcId="{1DB11A6A-227D-4FF8-A9C7-50555270CE2E}" destId="{76701CC8-0E9E-40E2-8FE4-83B373620AD5}" srcOrd="3" destOrd="0" presId="urn:microsoft.com/office/officeart/2005/8/layout/hProcess3"/>
    <dgm:cxn modelId="{5C0561BE-836E-45EA-966C-B721033A043D}" type="presParOf" srcId="{76701CC8-0E9E-40E2-8FE4-83B373620AD5}" destId="{A7601252-3EA9-48BA-897D-EEAB0B5C78EC}" srcOrd="0" destOrd="0" presId="urn:microsoft.com/office/officeart/2005/8/layout/hProcess3"/>
    <dgm:cxn modelId="{C5AC0614-EFCE-49C1-954C-2A562BC46937}" type="presParOf" srcId="{76701CC8-0E9E-40E2-8FE4-83B373620AD5}" destId="{73EFD075-8A82-446B-9AE5-E64B64AAAB8F}" srcOrd="1" destOrd="0" presId="urn:microsoft.com/office/officeart/2005/8/layout/hProcess3"/>
    <dgm:cxn modelId="{5AB299AA-FD14-4D69-A3B1-953C20C393B6}" type="presParOf" srcId="{76701CC8-0E9E-40E2-8FE4-83B373620AD5}" destId="{FD829446-1E3B-4FCF-8A55-E704AA56949C}" srcOrd="2" destOrd="0" presId="urn:microsoft.com/office/officeart/2005/8/layout/hProcess3"/>
    <dgm:cxn modelId="{FAEEA29E-E20A-43A4-AAD3-61AFC3E1CEF6}" type="presParOf" srcId="{76701CC8-0E9E-40E2-8FE4-83B373620AD5}" destId="{17DE1008-0D6F-43E6-8A54-A7D120FFB78B}" srcOrd="3" destOrd="0" presId="urn:microsoft.com/office/officeart/2005/8/layout/hProcess3"/>
    <dgm:cxn modelId="{F56927E6-7351-4BF2-A1C0-1462FB257C91}" type="presParOf" srcId="{76701CC8-0E9E-40E2-8FE4-83B373620AD5}" destId="{A10F8D23-B0F7-4921-AA7D-20278E456F2A}" srcOrd="4" destOrd="0" presId="urn:microsoft.com/office/officeart/2005/8/layout/hProcess3"/>
    <dgm:cxn modelId="{D62A4FDB-5744-4327-9B8C-8B03EADE8D33}" type="presParOf" srcId="{1DB11A6A-227D-4FF8-A9C7-50555270CE2E}" destId="{EA838C2F-C386-4844-B45D-EC77C3601564}" srcOrd="4" destOrd="0" presId="urn:microsoft.com/office/officeart/2005/8/layout/hProcess3"/>
    <dgm:cxn modelId="{76B9CA5D-2DDF-4A1D-BC64-DBAF941734DE}" type="presParOf" srcId="{1DB11A6A-227D-4FF8-A9C7-50555270CE2E}" destId="{41A71AFB-E907-4975-A1AF-07AFB75185C7}" srcOrd="5" destOrd="0" presId="urn:microsoft.com/office/officeart/2005/8/layout/hProcess3"/>
    <dgm:cxn modelId="{834FAD00-DF56-4822-B3B3-F1EAD558339A}" type="presParOf" srcId="{41A71AFB-E907-4975-A1AF-07AFB75185C7}" destId="{9E043A30-A109-4DBB-8ABD-DC6380D672D0}" srcOrd="0" destOrd="0" presId="urn:microsoft.com/office/officeart/2005/8/layout/hProcess3"/>
    <dgm:cxn modelId="{12ED8A8B-57AA-4BF7-8557-211980A4C57C}" type="presParOf" srcId="{41A71AFB-E907-4975-A1AF-07AFB75185C7}" destId="{D298CF97-3DCE-4501-9B49-591EED59F122}" srcOrd="1" destOrd="0" presId="urn:microsoft.com/office/officeart/2005/8/layout/hProcess3"/>
    <dgm:cxn modelId="{3E8C9492-D4F8-42CA-A4D8-E6126216409D}" type="presParOf" srcId="{41A71AFB-E907-4975-A1AF-07AFB75185C7}" destId="{3D6F2CA8-E1E2-4528-8120-CA04CAA7B3F5}" srcOrd="2" destOrd="0" presId="urn:microsoft.com/office/officeart/2005/8/layout/hProcess3"/>
    <dgm:cxn modelId="{473F24F7-B201-487E-89C5-1A547C297AC5}" type="presParOf" srcId="{41A71AFB-E907-4975-A1AF-07AFB75185C7}" destId="{580E0E07-F6C6-4C24-9A00-24F3F524D928}" srcOrd="3" destOrd="0" presId="urn:microsoft.com/office/officeart/2005/8/layout/hProcess3"/>
    <dgm:cxn modelId="{29D8B967-7D46-4F21-88F1-3B871E4408D1}" type="presParOf" srcId="{41A71AFB-E907-4975-A1AF-07AFB75185C7}" destId="{33BA1845-1F64-4107-9670-B2232FBD2322}" srcOrd="4" destOrd="0" presId="urn:microsoft.com/office/officeart/2005/8/layout/hProcess3"/>
    <dgm:cxn modelId="{5374A86E-8793-4ADC-9787-ECB5A5094320}" type="presParOf" srcId="{1DB11A6A-227D-4FF8-A9C7-50555270CE2E}" destId="{FBFC5DB0-B624-4EAC-9C42-7EEF9BFAC55E}" srcOrd="6" destOrd="0" presId="urn:microsoft.com/office/officeart/2005/8/layout/hProcess3"/>
    <dgm:cxn modelId="{755DD526-CCAC-48DE-B15E-43566C0EC8E1}" type="presParOf" srcId="{1DB11A6A-227D-4FF8-A9C7-50555270CE2E}" destId="{249546E1-412D-4606-A59E-E4E80F5FB38D}" srcOrd="7" destOrd="0" presId="urn:microsoft.com/office/officeart/2005/8/layout/hProcess3"/>
    <dgm:cxn modelId="{7CB934B1-7A98-4B4B-B946-319D10605E67}" type="presParOf" srcId="{1DB11A6A-227D-4FF8-A9C7-50555270CE2E}" destId="{DE2B3A60-B5CB-4CB6-AF15-6A213DCD126C}"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F271CD-97AE-4674-9AE6-BFCB6F1065D3}"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IN"/>
        </a:p>
      </dgm:t>
    </dgm:pt>
    <dgm:pt modelId="{4F132C33-874C-4421-B98C-FA9957129B5D}">
      <dgm:prSet phldrT="[Text]"/>
      <dgm:spPr/>
      <dgm:t>
        <a:bodyPr/>
        <a:lstStyle/>
        <a:p>
          <a:r>
            <a:rPr lang="en-IN" dirty="0"/>
            <a:t>Indian Oil</a:t>
          </a:r>
        </a:p>
      </dgm:t>
    </dgm:pt>
    <dgm:pt modelId="{03E34CF1-7F96-49C8-8A1B-146515E005B6}" type="parTrans" cxnId="{A163C349-23B8-42E4-B38E-297973CCC01B}">
      <dgm:prSet/>
      <dgm:spPr/>
      <dgm:t>
        <a:bodyPr/>
        <a:lstStyle/>
        <a:p>
          <a:endParaRPr lang="en-IN"/>
        </a:p>
      </dgm:t>
    </dgm:pt>
    <dgm:pt modelId="{415A1EE1-C072-4437-AFEE-DE93078B282A}" type="sibTrans" cxnId="{A163C349-23B8-42E4-B38E-297973CCC01B}">
      <dgm:prSet/>
      <dgm:spPr/>
      <dgm:t>
        <a:bodyPr/>
        <a:lstStyle/>
        <a:p>
          <a:endParaRPr lang="en-IN"/>
        </a:p>
      </dgm:t>
    </dgm:pt>
    <dgm:pt modelId="{D4217EFA-BD5F-423D-9DE8-0CD056DF810E}">
      <dgm:prSet phldrT="[Text]"/>
      <dgm:spPr/>
      <dgm:t>
        <a:bodyPr/>
        <a:lstStyle/>
        <a:p>
          <a:r>
            <a:rPr lang="en-IN" dirty="0"/>
            <a:t>IGCMIL</a:t>
          </a:r>
        </a:p>
      </dgm:t>
    </dgm:pt>
    <dgm:pt modelId="{A3511233-9FB5-4D53-92BA-4BF548C26F7E}" type="parTrans" cxnId="{FE729EB8-D844-4DFE-9EBD-A10AAF6F9F7D}">
      <dgm:prSet/>
      <dgm:spPr/>
      <dgm:t>
        <a:bodyPr/>
        <a:lstStyle/>
        <a:p>
          <a:endParaRPr lang="en-IN"/>
        </a:p>
      </dgm:t>
    </dgm:pt>
    <dgm:pt modelId="{76D3C92C-A922-472F-9540-B1D10C20C1F7}" type="sibTrans" cxnId="{FE729EB8-D844-4DFE-9EBD-A10AAF6F9F7D}">
      <dgm:prSet/>
      <dgm:spPr/>
      <dgm:t>
        <a:bodyPr/>
        <a:lstStyle/>
        <a:p>
          <a:endParaRPr lang="en-IN"/>
        </a:p>
      </dgm:t>
    </dgm:pt>
    <dgm:pt modelId="{E97E03C6-D8F3-4DDD-B054-5B04AA19A5DD}">
      <dgm:prSet phldrT="[Text]"/>
      <dgm:spPr/>
      <dgm:t>
        <a:bodyPr/>
        <a:lstStyle/>
        <a:p>
          <a:r>
            <a:rPr lang="en-IN" dirty="0"/>
            <a:t>Overseas Investments</a:t>
          </a:r>
        </a:p>
      </dgm:t>
    </dgm:pt>
    <dgm:pt modelId="{CC4F6037-B9AF-4E53-8F8B-27A853182884}" type="parTrans" cxnId="{D8CE7C26-8AD4-4DF7-9773-64193ABD5F04}">
      <dgm:prSet/>
      <dgm:spPr/>
      <dgm:t>
        <a:bodyPr/>
        <a:lstStyle/>
        <a:p>
          <a:endParaRPr lang="en-IN"/>
        </a:p>
      </dgm:t>
    </dgm:pt>
    <dgm:pt modelId="{FCA43CF2-C97D-4951-B169-DE604FFB7BA7}" type="sibTrans" cxnId="{D8CE7C26-8AD4-4DF7-9773-64193ABD5F04}">
      <dgm:prSet/>
      <dgm:spPr/>
      <dgm:t>
        <a:bodyPr/>
        <a:lstStyle/>
        <a:p>
          <a:endParaRPr lang="en-IN"/>
        </a:p>
      </dgm:t>
    </dgm:pt>
    <dgm:pt modelId="{9C91DD95-C339-474D-B377-B4F4FB190A6C}" type="pres">
      <dgm:prSet presAssocID="{9BF271CD-97AE-4674-9AE6-BFCB6F1065D3}" presName="Name0" presStyleCnt="0">
        <dgm:presLayoutVars>
          <dgm:dir/>
          <dgm:animLvl val="lvl"/>
          <dgm:resizeHandles val="exact"/>
        </dgm:presLayoutVars>
      </dgm:prSet>
      <dgm:spPr/>
    </dgm:pt>
    <dgm:pt modelId="{916A6129-0B29-4233-A8BC-0ECC8B29996C}" type="pres">
      <dgm:prSet presAssocID="{E97E03C6-D8F3-4DDD-B054-5B04AA19A5DD}" presName="boxAndChildren" presStyleCnt="0"/>
      <dgm:spPr/>
    </dgm:pt>
    <dgm:pt modelId="{9FA0F963-9110-419C-B344-FA7EEE65DE8B}" type="pres">
      <dgm:prSet presAssocID="{E97E03C6-D8F3-4DDD-B054-5B04AA19A5DD}" presName="parentTextBox" presStyleLbl="node1" presStyleIdx="0" presStyleCnt="3"/>
      <dgm:spPr/>
    </dgm:pt>
    <dgm:pt modelId="{242031B5-BB26-4435-A3B5-F3C7C071F3AE}" type="pres">
      <dgm:prSet presAssocID="{76D3C92C-A922-472F-9540-B1D10C20C1F7}" presName="sp" presStyleCnt="0"/>
      <dgm:spPr/>
    </dgm:pt>
    <dgm:pt modelId="{07CD7FF6-777B-4FC9-A568-5355327BB215}" type="pres">
      <dgm:prSet presAssocID="{D4217EFA-BD5F-423D-9DE8-0CD056DF810E}" presName="arrowAndChildren" presStyleCnt="0"/>
      <dgm:spPr/>
    </dgm:pt>
    <dgm:pt modelId="{AE6CAD9C-E45A-486E-A057-2112933647D7}" type="pres">
      <dgm:prSet presAssocID="{D4217EFA-BD5F-423D-9DE8-0CD056DF810E}" presName="parentTextArrow" presStyleLbl="node1" presStyleIdx="1" presStyleCnt="3"/>
      <dgm:spPr/>
    </dgm:pt>
    <dgm:pt modelId="{CC70558B-033E-4D4C-9E25-711026254FCB}" type="pres">
      <dgm:prSet presAssocID="{415A1EE1-C072-4437-AFEE-DE93078B282A}" presName="sp" presStyleCnt="0"/>
      <dgm:spPr/>
    </dgm:pt>
    <dgm:pt modelId="{14E9E3A9-3207-475F-BA93-A55657EC5570}" type="pres">
      <dgm:prSet presAssocID="{4F132C33-874C-4421-B98C-FA9957129B5D}" presName="arrowAndChildren" presStyleCnt="0"/>
      <dgm:spPr/>
    </dgm:pt>
    <dgm:pt modelId="{EE6A96AB-80E6-46A7-B26C-3B324E4EB12E}" type="pres">
      <dgm:prSet presAssocID="{4F132C33-874C-4421-B98C-FA9957129B5D}" presName="parentTextArrow" presStyleLbl="node1" presStyleIdx="2" presStyleCnt="3"/>
      <dgm:spPr/>
    </dgm:pt>
  </dgm:ptLst>
  <dgm:cxnLst>
    <dgm:cxn modelId="{D8CE7C26-8AD4-4DF7-9773-64193ABD5F04}" srcId="{9BF271CD-97AE-4674-9AE6-BFCB6F1065D3}" destId="{E97E03C6-D8F3-4DDD-B054-5B04AA19A5DD}" srcOrd="2" destOrd="0" parTransId="{CC4F6037-B9AF-4E53-8F8B-27A853182884}" sibTransId="{FCA43CF2-C97D-4951-B169-DE604FFB7BA7}"/>
    <dgm:cxn modelId="{BED2D828-D64E-4A03-AED7-78FC06FBCF9E}" type="presOf" srcId="{4F132C33-874C-4421-B98C-FA9957129B5D}" destId="{EE6A96AB-80E6-46A7-B26C-3B324E4EB12E}" srcOrd="0" destOrd="0" presId="urn:microsoft.com/office/officeart/2005/8/layout/process4"/>
    <dgm:cxn modelId="{A163C349-23B8-42E4-B38E-297973CCC01B}" srcId="{9BF271CD-97AE-4674-9AE6-BFCB6F1065D3}" destId="{4F132C33-874C-4421-B98C-FA9957129B5D}" srcOrd="0" destOrd="0" parTransId="{03E34CF1-7F96-49C8-8A1B-146515E005B6}" sibTransId="{415A1EE1-C072-4437-AFEE-DE93078B282A}"/>
    <dgm:cxn modelId="{FE729EB8-D844-4DFE-9EBD-A10AAF6F9F7D}" srcId="{9BF271CD-97AE-4674-9AE6-BFCB6F1065D3}" destId="{D4217EFA-BD5F-423D-9DE8-0CD056DF810E}" srcOrd="1" destOrd="0" parTransId="{A3511233-9FB5-4D53-92BA-4BF548C26F7E}" sibTransId="{76D3C92C-A922-472F-9540-B1D10C20C1F7}"/>
    <dgm:cxn modelId="{C06F7ACC-C7CF-4F9C-B2D2-8C1EB7290D93}" type="presOf" srcId="{9BF271CD-97AE-4674-9AE6-BFCB6F1065D3}" destId="{9C91DD95-C339-474D-B377-B4F4FB190A6C}" srcOrd="0" destOrd="0" presId="urn:microsoft.com/office/officeart/2005/8/layout/process4"/>
    <dgm:cxn modelId="{B7B949E8-C707-4458-B57F-C823B473C009}" type="presOf" srcId="{D4217EFA-BD5F-423D-9DE8-0CD056DF810E}" destId="{AE6CAD9C-E45A-486E-A057-2112933647D7}" srcOrd="0" destOrd="0" presId="urn:microsoft.com/office/officeart/2005/8/layout/process4"/>
    <dgm:cxn modelId="{A6BF00EA-3060-4D56-9A15-8AC8F7AE1550}" type="presOf" srcId="{E97E03C6-D8F3-4DDD-B054-5B04AA19A5DD}" destId="{9FA0F963-9110-419C-B344-FA7EEE65DE8B}" srcOrd="0" destOrd="0" presId="urn:microsoft.com/office/officeart/2005/8/layout/process4"/>
    <dgm:cxn modelId="{704398C5-F6E3-486A-9FDB-07E13722B841}" type="presParOf" srcId="{9C91DD95-C339-474D-B377-B4F4FB190A6C}" destId="{916A6129-0B29-4233-A8BC-0ECC8B29996C}" srcOrd="0" destOrd="0" presId="urn:microsoft.com/office/officeart/2005/8/layout/process4"/>
    <dgm:cxn modelId="{FD74D3C8-D227-40FD-8938-17FB8A6C7881}" type="presParOf" srcId="{916A6129-0B29-4233-A8BC-0ECC8B29996C}" destId="{9FA0F963-9110-419C-B344-FA7EEE65DE8B}" srcOrd="0" destOrd="0" presId="urn:microsoft.com/office/officeart/2005/8/layout/process4"/>
    <dgm:cxn modelId="{4100BA75-E71D-46A3-97B8-760F1465323C}" type="presParOf" srcId="{9C91DD95-C339-474D-B377-B4F4FB190A6C}" destId="{242031B5-BB26-4435-A3B5-F3C7C071F3AE}" srcOrd="1" destOrd="0" presId="urn:microsoft.com/office/officeart/2005/8/layout/process4"/>
    <dgm:cxn modelId="{6144FC01-614F-4BC4-808F-CD92757BFDF0}" type="presParOf" srcId="{9C91DD95-C339-474D-B377-B4F4FB190A6C}" destId="{07CD7FF6-777B-4FC9-A568-5355327BB215}" srcOrd="2" destOrd="0" presId="urn:microsoft.com/office/officeart/2005/8/layout/process4"/>
    <dgm:cxn modelId="{8B57135C-ED65-453D-9D0C-6CAD7F0F5B1B}" type="presParOf" srcId="{07CD7FF6-777B-4FC9-A568-5355327BB215}" destId="{AE6CAD9C-E45A-486E-A057-2112933647D7}" srcOrd="0" destOrd="0" presId="urn:microsoft.com/office/officeart/2005/8/layout/process4"/>
    <dgm:cxn modelId="{A498EB1B-526A-483B-B56D-C2FA0F6A600F}" type="presParOf" srcId="{9C91DD95-C339-474D-B377-B4F4FB190A6C}" destId="{CC70558B-033E-4D4C-9E25-711026254FCB}" srcOrd="3" destOrd="0" presId="urn:microsoft.com/office/officeart/2005/8/layout/process4"/>
    <dgm:cxn modelId="{ED76F771-E96D-49D9-BD5F-05F215ACD6E8}" type="presParOf" srcId="{9C91DD95-C339-474D-B377-B4F4FB190A6C}" destId="{14E9E3A9-3207-475F-BA93-A55657EC5570}" srcOrd="4" destOrd="0" presId="urn:microsoft.com/office/officeart/2005/8/layout/process4"/>
    <dgm:cxn modelId="{B46383E8-A8B9-4D6D-BA5E-325497AF72FF}" type="presParOf" srcId="{14E9E3A9-3207-475F-BA93-A55657EC5570}" destId="{EE6A96AB-80E6-46A7-B26C-3B324E4EB12E}"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88F272-2132-4020-B533-E13537B6F37D}" type="doc">
      <dgm:prSet loTypeId="urn:microsoft.com/office/officeart/2008/layout/LinedList" loCatId="list" qsTypeId="urn:microsoft.com/office/officeart/2005/8/quickstyle/simple2" qsCatId="simple" csTypeId="urn:microsoft.com/office/officeart/2005/8/colors/accent1_3" csCatId="accent1" phldr="1"/>
      <dgm:spPr/>
      <dgm:t>
        <a:bodyPr/>
        <a:lstStyle/>
        <a:p>
          <a:endParaRPr lang="en-IN"/>
        </a:p>
      </dgm:t>
    </dgm:pt>
    <dgm:pt modelId="{651F27FF-6FDF-42E7-B904-F58F96139A1E}">
      <dgm:prSet phldrT="[Text]" custT="1"/>
      <dgm:spPr/>
      <dgm:t>
        <a:bodyPr/>
        <a:lstStyle/>
        <a:p>
          <a:pPr algn="just"/>
          <a:r>
            <a:rPr lang="en-IN" sz="2200" b="1" kern="1200" dirty="0">
              <a:solidFill>
                <a:srgbClr val="C00000"/>
              </a:solidFill>
            </a:rPr>
            <a:t>Captive Insurance </a:t>
          </a:r>
          <a:r>
            <a:rPr lang="en-IN" sz="2200" kern="1200" dirty="0"/>
            <a:t>– </a:t>
          </a:r>
          <a:r>
            <a:rPr lang="en-IN" sz="1800" kern="1200" dirty="0">
              <a:solidFill>
                <a:srgbClr val="002060"/>
              </a:solidFill>
              <a:latin typeface="Calibri" panose="020F0502020204030204" pitchFamily="34" charset="0"/>
              <a:ea typeface="+mn-ea"/>
              <a:cs typeface="Calibri" panose="020F0502020204030204" pitchFamily="34" charset="0"/>
            </a:rPr>
            <a:t>Indian Oil sum insured is  over Rs.4.5 Lakh crores in respect of operational assets and over Rs.2.5 Lakh crores of assets under construction.  The insurance cost of the company is going to increase from the present levels of around Rs.500 crores upon commission of these assets and an alternate risk mechanism needs to be brought by company through mix of Commercial and Captive Insurance. </a:t>
          </a:r>
          <a:r>
            <a:rPr lang="en-US" sz="1800" kern="1200" dirty="0">
              <a:solidFill>
                <a:srgbClr val="002060"/>
              </a:solidFill>
              <a:latin typeface="Calibri" panose="020F0502020204030204" pitchFamily="34" charset="0"/>
              <a:ea typeface="+mn-ea"/>
              <a:cs typeface="Calibri" panose="020F0502020204030204" pitchFamily="34" charset="0"/>
            </a:rPr>
            <a:t>IndianOil advocated the need for bringing Insurance captives in India through GIFT IFSC. This will require suitable changes in Insurance Act, 1938 to enable big corporates to come out with capacities for writing risks pertaining to their group companies</a:t>
          </a:r>
          <a:r>
            <a:rPr lang="en-US" sz="2200" kern="1200" dirty="0"/>
            <a:t>. </a:t>
          </a:r>
          <a:endParaRPr lang="en-IN" sz="2200" kern="1200" dirty="0"/>
        </a:p>
      </dgm:t>
    </dgm:pt>
    <dgm:pt modelId="{9C023D5E-D496-49D1-994C-9D2C1D7703D2}" type="parTrans" cxnId="{D4C0A3F4-F5FD-4CBD-A8FF-0AE05A8ECAEE}">
      <dgm:prSet/>
      <dgm:spPr/>
      <dgm:t>
        <a:bodyPr/>
        <a:lstStyle/>
        <a:p>
          <a:endParaRPr lang="en-IN"/>
        </a:p>
      </dgm:t>
    </dgm:pt>
    <dgm:pt modelId="{BBF890C2-81E8-44B4-800E-397565C1E563}" type="sibTrans" cxnId="{D4C0A3F4-F5FD-4CBD-A8FF-0AE05A8ECAEE}">
      <dgm:prSet/>
      <dgm:spPr/>
      <dgm:t>
        <a:bodyPr/>
        <a:lstStyle/>
        <a:p>
          <a:endParaRPr lang="en-IN"/>
        </a:p>
      </dgm:t>
    </dgm:pt>
    <dgm:pt modelId="{80A07ED5-CE92-44DC-8D07-1E8FDD047017}">
      <dgm:prSet phldrT="[Text]" custT="1"/>
      <dgm:spPr/>
      <dgm:t>
        <a:bodyPr/>
        <a:lstStyle/>
        <a:p>
          <a:pPr algn="just"/>
          <a:r>
            <a:rPr lang="en-IN" sz="2300" b="1" kern="1200" dirty="0">
              <a:solidFill>
                <a:srgbClr val="C00000"/>
              </a:solidFill>
            </a:rPr>
            <a:t>Ship Leasing :-</a:t>
          </a:r>
          <a:r>
            <a:rPr lang="en-US" sz="1800" kern="1200" dirty="0">
              <a:solidFill>
                <a:srgbClr val="002060"/>
              </a:solidFill>
              <a:latin typeface="Calibri" panose="020F0502020204030204" pitchFamily="34" charset="0"/>
              <a:ea typeface="+mn-ea"/>
              <a:cs typeface="Calibri" panose="020F0502020204030204" pitchFamily="34" charset="0"/>
            </a:rPr>
            <a:t>IndianOil has been bringing in Crude/Gas/LNG/Products into the country since decades with recent decade showing about 500+ shipments aggregated per year, the ships are engaged on a need-basis wherein we charter the ships on spot/voyage/short-term basis. Owning and operating a small fleet (to begin with) of own ships can lend the much-needed flexibility to IndianOil in terms of calling specific countries/ports </a:t>
          </a:r>
          <a:r>
            <a:rPr lang="en-US" sz="1800" kern="1200" dirty="0" err="1">
              <a:solidFill>
                <a:srgbClr val="002060"/>
              </a:solidFill>
              <a:latin typeface="Calibri" panose="020F0502020204030204" pitchFamily="34" charset="0"/>
              <a:ea typeface="+mn-ea"/>
              <a:cs typeface="Calibri" panose="020F0502020204030204" pitchFamily="34" charset="0"/>
            </a:rPr>
            <a:t>etc</a:t>
          </a:r>
          <a:r>
            <a:rPr lang="en-US" sz="1800" kern="1200" dirty="0">
              <a:solidFill>
                <a:srgbClr val="002060"/>
              </a:solidFill>
              <a:latin typeface="Calibri" panose="020F0502020204030204" pitchFamily="34" charset="0"/>
              <a:ea typeface="+mn-ea"/>
              <a:cs typeface="Calibri" panose="020F0502020204030204" pitchFamily="34" charset="0"/>
            </a:rPr>
            <a:t> which can be strategic partners to the Country. Registering an oil tanker in GIFT City may offer several benefits and </a:t>
          </a:r>
          <a:r>
            <a:rPr lang="en-US" sz="1800" kern="1200" dirty="0" err="1">
              <a:solidFill>
                <a:srgbClr val="002060"/>
              </a:solidFill>
              <a:latin typeface="Calibri" panose="020F0502020204030204" pitchFamily="34" charset="0"/>
              <a:ea typeface="+mn-ea"/>
              <a:cs typeface="Calibri" panose="020F0502020204030204" pitchFamily="34" charset="0"/>
            </a:rPr>
            <a:t>fesablity</a:t>
          </a:r>
          <a:r>
            <a:rPr lang="en-US" sz="1800" kern="1200" dirty="0">
              <a:solidFill>
                <a:srgbClr val="002060"/>
              </a:solidFill>
              <a:latin typeface="Calibri" panose="020F0502020204030204" pitchFamily="34" charset="0"/>
              <a:ea typeface="+mn-ea"/>
              <a:cs typeface="Calibri" panose="020F0502020204030204" pitchFamily="34" charset="0"/>
            </a:rPr>
            <a:t> to start this IBU is under consideration.</a:t>
          </a:r>
          <a:endParaRPr lang="en-IN" sz="1800" kern="1200" dirty="0">
            <a:solidFill>
              <a:srgbClr val="002060"/>
            </a:solidFill>
            <a:latin typeface="Calibri" panose="020F0502020204030204" pitchFamily="34" charset="0"/>
            <a:ea typeface="+mn-ea"/>
            <a:cs typeface="Calibri" panose="020F0502020204030204" pitchFamily="34" charset="0"/>
          </a:endParaRPr>
        </a:p>
      </dgm:t>
    </dgm:pt>
    <dgm:pt modelId="{A81C39A9-3B36-4BF2-8579-259ACE744BCF}" type="parTrans" cxnId="{8944DED1-CA24-4EAA-8AC5-A443B276AFA5}">
      <dgm:prSet/>
      <dgm:spPr/>
      <dgm:t>
        <a:bodyPr/>
        <a:lstStyle/>
        <a:p>
          <a:endParaRPr lang="en-IN"/>
        </a:p>
      </dgm:t>
    </dgm:pt>
    <dgm:pt modelId="{D862BDCA-362E-4B45-9956-4ECD7520DDA4}" type="sibTrans" cxnId="{8944DED1-CA24-4EAA-8AC5-A443B276AFA5}">
      <dgm:prSet/>
      <dgm:spPr/>
      <dgm:t>
        <a:bodyPr/>
        <a:lstStyle/>
        <a:p>
          <a:endParaRPr lang="en-IN"/>
        </a:p>
      </dgm:t>
    </dgm:pt>
    <dgm:pt modelId="{658A1EDC-0A5D-4269-894A-81EF29E5B3FC}" type="pres">
      <dgm:prSet presAssocID="{6488F272-2132-4020-B533-E13537B6F37D}" presName="vert0" presStyleCnt="0">
        <dgm:presLayoutVars>
          <dgm:dir/>
          <dgm:animOne val="branch"/>
          <dgm:animLvl val="lvl"/>
        </dgm:presLayoutVars>
      </dgm:prSet>
      <dgm:spPr/>
    </dgm:pt>
    <dgm:pt modelId="{86001DEF-9287-43B0-8AE2-1EC695272623}" type="pres">
      <dgm:prSet presAssocID="{651F27FF-6FDF-42E7-B904-F58F96139A1E}" presName="thickLine" presStyleLbl="alignNode1" presStyleIdx="0" presStyleCnt="2"/>
      <dgm:spPr/>
    </dgm:pt>
    <dgm:pt modelId="{69F69DB7-EB66-43BC-AC80-01E6756674DB}" type="pres">
      <dgm:prSet presAssocID="{651F27FF-6FDF-42E7-B904-F58F96139A1E}" presName="horz1" presStyleCnt="0"/>
      <dgm:spPr/>
    </dgm:pt>
    <dgm:pt modelId="{7A324E31-7403-43C1-B67B-2788D09C6D08}" type="pres">
      <dgm:prSet presAssocID="{651F27FF-6FDF-42E7-B904-F58F96139A1E}" presName="tx1" presStyleLbl="revTx" presStyleIdx="0" presStyleCnt="2"/>
      <dgm:spPr/>
    </dgm:pt>
    <dgm:pt modelId="{5D82792B-AC8F-4194-BAD6-023B43858AE9}" type="pres">
      <dgm:prSet presAssocID="{651F27FF-6FDF-42E7-B904-F58F96139A1E}" presName="vert1" presStyleCnt="0"/>
      <dgm:spPr/>
    </dgm:pt>
    <dgm:pt modelId="{6C1D80E8-F94E-4919-9AE6-A71072D18006}" type="pres">
      <dgm:prSet presAssocID="{80A07ED5-CE92-44DC-8D07-1E8FDD047017}" presName="thickLine" presStyleLbl="alignNode1" presStyleIdx="1" presStyleCnt="2"/>
      <dgm:spPr/>
    </dgm:pt>
    <dgm:pt modelId="{C985C94A-7841-4CC5-AC00-FE120C64C6D7}" type="pres">
      <dgm:prSet presAssocID="{80A07ED5-CE92-44DC-8D07-1E8FDD047017}" presName="horz1" presStyleCnt="0"/>
      <dgm:spPr/>
    </dgm:pt>
    <dgm:pt modelId="{4E4F5E26-BA36-44A2-A61D-72E47A1CEAD8}" type="pres">
      <dgm:prSet presAssocID="{80A07ED5-CE92-44DC-8D07-1E8FDD047017}" presName="tx1" presStyleLbl="revTx" presStyleIdx="1" presStyleCnt="2"/>
      <dgm:spPr/>
    </dgm:pt>
    <dgm:pt modelId="{3ABD99B6-7811-4631-8CBB-AF97C17C649E}" type="pres">
      <dgm:prSet presAssocID="{80A07ED5-CE92-44DC-8D07-1E8FDD047017}" presName="vert1" presStyleCnt="0"/>
      <dgm:spPr/>
    </dgm:pt>
  </dgm:ptLst>
  <dgm:cxnLst>
    <dgm:cxn modelId="{65CFB510-0B50-4F21-88CC-E1EFF12B079F}" type="presOf" srcId="{651F27FF-6FDF-42E7-B904-F58F96139A1E}" destId="{7A324E31-7403-43C1-B67B-2788D09C6D08}" srcOrd="0" destOrd="0" presId="urn:microsoft.com/office/officeart/2008/layout/LinedList"/>
    <dgm:cxn modelId="{CC544C35-25EC-4096-8CD2-6004D9C21CCD}" type="presOf" srcId="{6488F272-2132-4020-B533-E13537B6F37D}" destId="{658A1EDC-0A5D-4269-894A-81EF29E5B3FC}" srcOrd="0" destOrd="0" presId="urn:microsoft.com/office/officeart/2008/layout/LinedList"/>
    <dgm:cxn modelId="{8944DED1-CA24-4EAA-8AC5-A443B276AFA5}" srcId="{6488F272-2132-4020-B533-E13537B6F37D}" destId="{80A07ED5-CE92-44DC-8D07-1E8FDD047017}" srcOrd="1" destOrd="0" parTransId="{A81C39A9-3B36-4BF2-8579-259ACE744BCF}" sibTransId="{D862BDCA-362E-4B45-9956-4ECD7520DDA4}"/>
    <dgm:cxn modelId="{D4C0A3F4-F5FD-4CBD-A8FF-0AE05A8ECAEE}" srcId="{6488F272-2132-4020-B533-E13537B6F37D}" destId="{651F27FF-6FDF-42E7-B904-F58F96139A1E}" srcOrd="0" destOrd="0" parTransId="{9C023D5E-D496-49D1-994C-9D2C1D7703D2}" sibTransId="{BBF890C2-81E8-44B4-800E-397565C1E563}"/>
    <dgm:cxn modelId="{3744CAF7-21E1-49B5-B5D9-13F568B5E79E}" type="presOf" srcId="{80A07ED5-CE92-44DC-8D07-1E8FDD047017}" destId="{4E4F5E26-BA36-44A2-A61D-72E47A1CEAD8}" srcOrd="0" destOrd="0" presId="urn:microsoft.com/office/officeart/2008/layout/LinedList"/>
    <dgm:cxn modelId="{618C4A49-A717-4A36-9855-87EA5ADF0565}" type="presParOf" srcId="{658A1EDC-0A5D-4269-894A-81EF29E5B3FC}" destId="{86001DEF-9287-43B0-8AE2-1EC695272623}" srcOrd="0" destOrd="0" presId="urn:microsoft.com/office/officeart/2008/layout/LinedList"/>
    <dgm:cxn modelId="{4C9C2C55-6B58-4754-90B3-D83A9E94BFFB}" type="presParOf" srcId="{658A1EDC-0A5D-4269-894A-81EF29E5B3FC}" destId="{69F69DB7-EB66-43BC-AC80-01E6756674DB}" srcOrd="1" destOrd="0" presId="urn:microsoft.com/office/officeart/2008/layout/LinedList"/>
    <dgm:cxn modelId="{E035B085-5536-4445-962E-BAF916D84A58}" type="presParOf" srcId="{69F69DB7-EB66-43BC-AC80-01E6756674DB}" destId="{7A324E31-7403-43C1-B67B-2788D09C6D08}" srcOrd="0" destOrd="0" presId="urn:microsoft.com/office/officeart/2008/layout/LinedList"/>
    <dgm:cxn modelId="{13F2E351-7818-4D9C-A916-2F66AB1E5212}" type="presParOf" srcId="{69F69DB7-EB66-43BC-AC80-01E6756674DB}" destId="{5D82792B-AC8F-4194-BAD6-023B43858AE9}" srcOrd="1" destOrd="0" presId="urn:microsoft.com/office/officeart/2008/layout/LinedList"/>
    <dgm:cxn modelId="{6E3285FC-2CB2-4792-8FD6-1DA8E519DAD3}" type="presParOf" srcId="{658A1EDC-0A5D-4269-894A-81EF29E5B3FC}" destId="{6C1D80E8-F94E-4919-9AE6-A71072D18006}" srcOrd="2" destOrd="0" presId="urn:microsoft.com/office/officeart/2008/layout/LinedList"/>
    <dgm:cxn modelId="{396B5B9E-4518-460C-AF58-A3145EBBB09F}" type="presParOf" srcId="{658A1EDC-0A5D-4269-894A-81EF29E5B3FC}" destId="{C985C94A-7841-4CC5-AC00-FE120C64C6D7}" srcOrd="3" destOrd="0" presId="urn:microsoft.com/office/officeart/2008/layout/LinedList"/>
    <dgm:cxn modelId="{A0B6293F-D400-445A-A08E-76C4FDF4EBBA}" type="presParOf" srcId="{C985C94A-7841-4CC5-AC00-FE120C64C6D7}" destId="{4E4F5E26-BA36-44A2-A61D-72E47A1CEAD8}" srcOrd="0" destOrd="0" presId="urn:microsoft.com/office/officeart/2008/layout/LinedList"/>
    <dgm:cxn modelId="{06B03664-D8BA-4078-847D-87E9D6B8C957}" type="presParOf" srcId="{C985C94A-7841-4CC5-AC00-FE120C64C6D7}" destId="{3ABD99B6-7811-4631-8CBB-AF97C17C649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88F272-2132-4020-B533-E13537B6F37D}" type="doc">
      <dgm:prSet loTypeId="urn:microsoft.com/office/officeart/2008/layout/LinedList" loCatId="list" qsTypeId="urn:microsoft.com/office/officeart/2005/8/quickstyle/simple2" qsCatId="simple" csTypeId="urn:microsoft.com/office/officeart/2005/8/colors/accent1_3" csCatId="accent1" phldr="1"/>
      <dgm:spPr/>
      <dgm:t>
        <a:bodyPr/>
        <a:lstStyle/>
        <a:p>
          <a:endParaRPr lang="en-IN"/>
        </a:p>
      </dgm:t>
    </dgm:pt>
    <dgm:pt modelId="{ECD4A491-5EA3-4915-A479-6000539D14DC}">
      <dgm:prSet phldrT="[Text]" custT="1"/>
      <dgm:spPr/>
      <dgm:t>
        <a:bodyPr/>
        <a:lstStyle/>
        <a:p>
          <a:pPr algn="just"/>
          <a:r>
            <a:rPr lang="en-IN" sz="2200" b="1" kern="1200" dirty="0">
              <a:solidFill>
                <a:srgbClr val="C00000"/>
              </a:solidFill>
            </a:rPr>
            <a:t>Commodity Trading :-</a:t>
          </a:r>
          <a:r>
            <a:rPr lang="en-US" sz="1800" kern="1200" dirty="0">
              <a:solidFill>
                <a:srgbClr val="002060"/>
              </a:solidFill>
              <a:latin typeface="Calibri" panose="020F0502020204030204" pitchFamily="34" charset="0"/>
              <a:ea typeface="+mn-ea"/>
              <a:cs typeface="Calibri" panose="020F0502020204030204" pitchFamily="34" charset="0"/>
            </a:rPr>
            <a:t>IndianOil regularly processes more than around 30 - 40 types of crude oils in its 10 refineries  which are imported from across the globe. Apart from crude company also imports LNG and LPG. Export of product although not in significant volumes but is carried out regularly. These commodities gives immense opportunities in trading business if carried out by IndianOil</a:t>
          </a:r>
          <a:r>
            <a:rPr lang="en-IN" sz="1800" kern="1200" dirty="0">
              <a:solidFill>
                <a:srgbClr val="002060"/>
              </a:solidFill>
              <a:latin typeface="Calibri" panose="020F0502020204030204" pitchFamily="34" charset="0"/>
              <a:ea typeface="+mn-ea"/>
              <a:cs typeface="Calibri" panose="020F0502020204030204" pitchFamily="34" charset="0"/>
            </a:rPr>
            <a:t>. </a:t>
          </a:r>
          <a:r>
            <a:rPr lang="en-US" sz="1800" kern="1200" dirty="0">
              <a:solidFill>
                <a:srgbClr val="002060"/>
              </a:solidFill>
              <a:latin typeface="Calibri" panose="020F0502020204030204" pitchFamily="34" charset="0"/>
              <a:ea typeface="+mn-ea"/>
              <a:cs typeface="Calibri" panose="020F0502020204030204" pitchFamily="34" charset="0"/>
            </a:rPr>
            <a:t>IndianOil is in constant touch with IFSCA to develop commodity trading framework and allow finance companies like IGCMIL to operate commodity trading desk to purchase crude oil and other commodities.</a:t>
          </a:r>
          <a:endParaRPr lang="en-IN" sz="1800" kern="1200" dirty="0">
            <a:solidFill>
              <a:srgbClr val="002060"/>
            </a:solidFill>
            <a:latin typeface="Calibri" panose="020F0502020204030204" pitchFamily="34" charset="0"/>
            <a:ea typeface="+mn-ea"/>
            <a:cs typeface="Calibri" panose="020F0502020204030204" pitchFamily="34" charset="0"/>
          </a:endParaRPr>
        </a:p>
      </dgm:t>
    </dgm:pt>
    <dgm:pt modelId="{514EBEFC-A6D9-438B-B558-B58ED199F9D7}" type="parTrans" cxnId="{44AD8459-14FB-41B0-AF1C-F3E4871D6D33}">
      <dgm:prSet/>
      <dgm:spPr/>
      <dgm:t>
        <a:bodyPr/>
        <a:lstStyle/>
        <a:p>
          <a:endParaRPr lang="en-IN"/>
        </a:p>
      </dgm:t>
    </dgm:pt>
    <dgm:pt modelId="{F805A4C8-3185-4ADF-8D72-679E7EF45462}" type="sibTrans" cxnId="{44AD8459-14FB-41B0-AF1C-F3E4871D6D33}">
      <dgm:prSet/>
      <dgm:spPr/>
      <dgm:t>
        <a:bodyPr/>
        <a:lstStyle/>
        <a:p>
          <a:endParaRPr lang="en-IN"/>
        </a:p>
      </dgm:t>
    </dgm:pt>
    <dgm:pt modelId="{D586B4A7-8497-463D-AB3A-1A98AA40B5D3}">
      <dgm:prSet phldrT="[Text]" custT="1"/>
      <dgm:spPr/>
      <dgm:t>
        <a:bodyPr/>
        <a:lstStyle/>
        <a:p>
          <a:pPr algn="just"/>
          <a:r>
            <a:rPr lang="en-IN" sz="2200" b="1" kern="1200" dirty="0">
              <a:solidFill>
                <a:srgbClr val="C00000"/>
              </a:solidFill>
            </a:rPr>
            <a:t>Fund Management Entity :-</a:t>
          </a:r>
          <a:r>
            <a:rPr lang="en-US" sz="1800" kern="1200" dirty="0">
              <a:solidFill>
                <a:srgbClr val="002060"/>
              </a:solidFill>
              <a:latin typeface="Calibri" panose="020F0502020204030204" pitchFamily="34" charset="0"/>
              <a:ea typeface="+mn-ea"/>
              <a:cs typeface="Calibri" panose="020F0502020204030204" pitchFamily="34" charset="0"/>
            </a:rPr>
            <a:t>IndianOIl in its endeavour to achieve growth and become an integrated oil &amp; gas major has grown into many new areas of business-like E&amp;P (Exploration, development, and production), Alternate Energy, Renewable , Green business and Gas business etc. To fuel this growth, IOCL raises finance from multiple sources. The high requirement of funds cannot be met only through domestic sources and the AIF regime in IFSC is one of the mode wherein foreign funds can be used for development of the country. The initiative of incorporating AIFs in IFSC has the potential to increase cross-border investments by manifolds.</a:t>
          </a:r>
          <a:endParaRPr lang="en-IN" sz="1800" kern="1200" dirty="0">
            <a:solidFill>
              <a:srgbClr val="002060"/>
            </a:solidFill>
            <a:latin typeface="Calibri" panose="020F0502020204030204" pitchFamily="34" charset="0"/>
            <a:ea typeface="+mn-ea"/>
            <a:cs typeface="Calibri" panose="020F0502020204030204" pitchFamily="34" charset="0"/>
          </a:endParaRPr>
        </a:p>
      </dgm:t>
    </dgm:pt>
    <dgm:pt modelId="{E5279432-A0C2-4272-9D5E-64CD814AA3F8}" type="parTrans" cxnId="{AC670BE2-97D3-4AF0-8D45-46F0A740CE64}">
      <dgm:prSet/>
      <dgm:spPr/>
      <dgm:t>
        <a:bodyPr/>
        <a:lstStyle/>
        <a:p>
          <a:endParaRPr lang="en-IN"/>
        </a:p>
      </dgm:t>
    </dgm:pt>
    <dgm:pt modelId="{1A10DF0B-ED41-40AC-BD91-1CAC0D14E065}" type="sibTrans" cxnId="{AC670BE2-97D3-4AF0-8D45-46F0A740CE64}">
      <dgm:prSet/>
      <dgm:spPr/>
      <dgm:t>
        <a:bodyPr/>
        <a:lstStyle/>
        <a:p>
          <a:endParaRPr lang="en-IN"/>
        </a:p>
      </dgm:t>
    </dgm:pt>
    <dgm:pt modelId="{658A1EDC-0A5D-4269-894A-81EF29E5B3FC}" type="pres">
      <dgm:prSet presAssocID="{6488F272-2132-4020-B533-E13537B6F37D}" presName="vert0" presStyleCnt="0">
        <dgm:presLayoutVars>
          <dgm:dir/>
          <dgm:animOne val="branch"/>
          <dgm:animLvl val="lvl"/>
        </dgm:presLayoutVars>
      </dgm:prSet>
      <dgm:spPr/>
    </dgm:pt>
    <dgm:pt modelId="{CFFF9552-FC4D-4D39-8A85-A9ABFA3AE3B6}" type="pres">
      <dgm:prSet presAssocID="{ECD4A491-5EA3-4915-A479-6000539D14DC}" presName="thickLine" presStyleLbl="alignNode1" presStyleIdx="0" presStyleCnt="2" custLinFactNeighborX="909" custLinFactNeighborY="-1625"/>
      <dgm:spPr/>
    </dgm:pt>
    <dgm:pt modelId="{E6EA76BC-2080-4106-B40D-D58A8E1A39E4}" type="pres">
      <dgm:prSet presAssocID="{ECD4A491-5EA3-4915-A479-6000539D14DC}" presName="horz1" presStyleCnt="0"/>
      <dgm:spPr/>
    </dgm:pt>
    <dgm:pt modelId="{053930E6-69A9-4A3C-9D06-290189215FB5}" type="pres">
      <dgm:prSet presAssocID="{ECD4A491-5EA3-4915-A479-6000539D14DC}" presName="tx1" presStyleLbl="revTx" presStyleIdx="0" presStyleCnt="2"/>
      <dgm:spPr/>
    </dgm:pt>
    <dgm:pt modelId="{6DC71C4B-092D-46BE-979C-5D992636DD85}" type="pres">
      <dgm:prSet presAssocID="{ECD4A491-5EA3-4915-A479-6000539D14DC}" presName="vert1" presStyleCnt="0"/>
      <dgm:spPr/>
    </dgm:pt>
    <dgm:pt modelId="{960BA43A-BC68-4FD0-A7E9-6FC568CE1D74}" type="pres">
      <dgm:prSet presAssocID="{D586B4A7-8497-463D-AB3A-1A98AA40B5D3}" presName="thickLine" presStyleLbl="alignNode1" presStyleIdx="1" presStyleCnt="2"/>
      <dgm:spPr/>
    </dgm:pt>
    <dgm:pt modelId="{0A55D81A-9BF9-450C-84B2-907A7BDF4790}" type="pres">
      <dgm:prSet presAssocID="{D586B4A7-8497-463D-AB3A-1A98AA40B5D3}" presName="horz1" presStyleCnt="0"/>
      <dgm:spPr/>
    </dgm:pt>
    <dgm:pt modelId="{6CF214FD-8281-4103-9BE4-082A3DEBE895}" type="pres">
      <dgm:prSet presAssocID="{D586B4A7-8497-463D-AB3A-1A98AA40B5D3}" presName="tx1" presStyleLbl="revTx" presStyleIdx="1" presStyleCnt="2"/>
      <dgm:spPr/>
    </dgm:pt>
    <dgm:pt modelId="{1EE232D3-892E-4980-BADA-1C20BA482199}" type="pres">
      <dgm:prSet presAssocID="{D586B4A7-8497-463D-AB3A-1A98AA40B5D3}" presName="vert1" presStyleCnt="0"/>
      <dgm:spPr/>
    </dgm:pt>
  </dgm:ptLst>
  <dgm:cxnLst>
    <dgm:cxn modelId="{CC544C35-25EC-4096-8CD2-6004D9C21CCD}" type="presOf" srcId="{6488F272-2132-4020-B533-E13537B6F37D}" destId="{658A1EDC-0A5D-4269-894A-81EF29E5B3FC}" srcOrd="0" destOrd="0" presId="urn:microsoft.com/office/officeart/2008/layout/LinedList"/>
    <dgm:cxn modelId="{44AD8459-14FB-41B0-AF1C-F3E4871D6D33}" srcId="{6488F272-2132-4020-B533-E13537B6F37D}" destId="{ECD4A491-5EA3-4915-A479-6000539D14DC}" srcOrd="0" destOrd="0" parTransId="{514EBEFC-A6D9-438B-B558-B58ED199F9D7}" sibTransId="{F805A4C8-3185-4ADF-8D72-679E7EF45462}"/>
    <dgm:cxn modelId="{15D5F388-2791-4C70-860C-46030E98163A}" type="presOf" srcId="{ECD4A491-5EA3-4915-A479-6000539D14DC}" destId="{053930E6-69A9-4A3C-9D06-290189215FB5}" srcOrd="0" destOrd="0" presId="urn:microsoft.com/office/officeart/2008/layout/LinedList"/>
    <dgm:cxn modelId="{E85E578C-D842-40E3-8792-94717D2CC1A5}" type="presOf" srcId="{D586B4A7-8497-463D-AB3A-1A98AA40B5D3}" destId="{6CF214FD-8281-4103-9BE4-082A3DEBE895}" srcOrd="0" destOrd="0" presId="urn:microsoft.com/office/officeart/2008/layout/LinedList"/>
    <dgm:cxn modelId="{AC670BE2-97D3-4AF0-8D45-46F0A740CE64}" srcId="{6488F272-2132-4020-B533-E13537B6F37D}" destId="{D586B4A7-8497-463D-AB3A-1A98AA40B5D3}" srcOrd="1" destOrd="0" parTransId="{E5279432-A0C2-4272-9D5E-64CD814AA3F8}" sibTransId="{1A10DF0B-ED41-40AC-BD91-1CAC0D14E065}"/>
    <dgm:cxn modelId="{9E0FFC82-7DE8-4AD0-8EBA-D92E29999DA1}" type="presParOf" srcId="{658A1EDC-0A5D-4269-894A-81EF29E5B3FC}" destId="{CFFF9552-FC4D-4D39-8A85-A9ABFA3AE3B6}" srcOrd="0" destOrd="0" presId="urn:microsoft.com/office/officeart/2008/layout/LinedList"/>
    <dgm:cxn modelId="{8A92BA15-DF80-49C2-985B-83EDBE4698B9}" type="presParOf" srcId="{658A1EDC-0A5D-4269-894A-81EF29E5B3FC}" destId="{E6EA76BC-2080-4106-B40D-D58A8E1A39E4}" srcOrd="1" destOrd="0" presId="urn:microsoft.com/office/officeart/2008/layout/LinedList"/>
    <dgm:cxn modelId="{1B4F5D9C-240F-4F2D-B2EA-B9C58BE36F64}" type="presParOf" srcId="{E6EA76BC-2080-4106-B40D-D58A8E1A39E4}" destId="{053930E6-69A9-4A3C-9D06-290189215FB5}" srcOrd="0" destOrd="0" presId="urn:microsoft.com/office/officeart/2008/layout/LinedList"/>
    <dgm:cxn modelId="{FFC5C110-E538-4C4A-BD22-66EFA9F1232B}" type="presParOf" srcId="{E6EA76BC-2080-4106-B40D-D58A8E1A39E4}" destId="{6DC71C4B-092D-46BE-979C-5D992636DD85}" srcOrd="1" destOrd="0" presId="urn:microsoft.com/office/officeart/2008/layout/LinedList"/>
    <dgm:cxn modelId="{D196447A-74A7-4EBF-A6D7-4C5EB5F07AE8}" type="presParOf" srcId="{658A1EDC-0A5D-4269-894A-81EF29E5B3FC}" destId="{960BA43A-BC68-4FD0-A7E9-6FC568CE1D74}" srcOrd="2" destOrd="0" presId="urn:microsoft.com/office/officeart/2008/layout/LinedList"/>
    <dgm:cxn modelId="{5242827C-295C-45C6-AEE4-78EC06FD4451}" type="presParOf" srcId="{658A1EDC-0A5D-4269-894A-81EF29E5B3FC}" destId="{0A55D81A-9BF9-450C-84B2-907A7BDF4790}" srcOrd="3" destOrd="0" presId="urn:microsoft.com/office/officeart/2008/layout/LinedList"/>
    <dgm:cxn modelId="{4F42D6CC-58BD-4B7C-825B-4BA3166E89B1}" type="presParOf" srcId="{0A55D81A-9BF9-450C-84B2-907A7BDF4790}" destId="{6CF214FD-8281-4103-9BE4-082A3DEBE895}" srcOrd="0" destOrd="0" presId="urn:microsoft.com/office/officeart/2008/layout/LinedList"/>
    <dgm:cxn modelId="{630CFF71-1B9E-436F-B169-CCB387B66315}" type="presParOf" srcId="{0A55D81A-9BF9-450C-84B2-907A7BDF4790}" destId="{1EE232D3-892E-4980-BADA-1C20BA48219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B3A60-B5CB-4CB6-AF15-6A213DCD126C}">
      <dsp:nvSpPr>
        <dsp:cNvPr id="0" name=""/>
        <dsp:cNvSpPr/>
      </dsp:nvSpPr>
      <dsp:spPr>
        <a:xfrm>
          <a:off x="0" y="0"/>
          <a:ext cx="11396142" cy="1514807"/>
        </a:xfrm>
        <a:prstGeom prst="rightArrow">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3BA1845-1F64-4107-9670-B2232FBD2322}">
      <dsp:nvSpPr>
        <dsp:cNvPr id="0" name=""/>
        <dsp:cNvSpPr/>
      </dsp:nvSpPr>
      <dsp:spPr>
        <a:xfrm>
          <a:off x="5635687" y="1144222"/>
          <a:ext cx="4597336" cy="420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just" defTabSz="711200">
            <a:lnSpc>
              <a:spcPct val="90000"/>
            </a:lnSpc>
            <a:spcBef>
              <a:spcPct val="0"/>
            </a:spcBef>
            <a:spcAft>
              <a:spcPct val="15000"/>
            </a:spcAft>
            <a:buChar char="•"/>
          </a:pPr>
          <a:r>
            <a:rPr lang="en-IN" sz="1600" b="1" kern="1200" dirty="0">
              <a:solidFill>
                <a:srgbClr val="C00000"/>
              </a:solidFill>
            </a:rPr>
            <a:t>Refinance existing Foreign currency loan </a:t>
          </a:r>
          <a:r>
            <a:rPr lang="en-IN" sz="1600" b="0" kern="1200" dirty="0"/>
            <a:t>by arranging funds from Banks.</a:t>
          </a:r>
        </a:p>
        <a:p>
          <a:pPr marL="171450" lvl="1" indent="-171450" algn="just" defTabSz="711200">
            <a:lnSpc>
              <a:spcPct val="90000"/>
            </a:lnSpc>
            <a:spcBef>
              <a:spcPct val="0"/>
            </a:spcBef>
            <a:spcAft>
              <a:spcPct val="15000"/>
            </a:spcAft>
            <a:buChar char="•"/>
          </a:pPr>
          <a:endParaRPr lang="en-IN" sz="1600" b="0" kern="1200" dirty="0"/>
        </a:p>
        <a:p>
          <a:pPr marL="171450" lvl="1" indent="-171450" algn="just" defTabSz="711200">
            <a:lnSpc>
              <a:spcPct val="90000"/>
            </a:lnSpc>
            <a:spcBef>
              <a:spcPct val="0"/>
            </a:spcBef>
            <a:spcAft>
              <a:spcPct val="15000"/>
            </a:spcAft>
            <a:buChar char="•"/>
          </a:pPr>
          <a:r>
            <a:rPr lang="en-IN" sz="1600" b="1" kern="1200" dirty="0">
              <a:solidFill>
                <a:srgbClr val="C00000"/>
              </a:solidFill>
            </a:rPr>
            <a:t>Providing ECB INR Loan to Indian Group Entity </a:t>
          </a:r>
          <a:r>
            <a:rPr lang="en-IN" sz="1600" b="0" kern="1200" dirty="0"/>
            <a:t>under RBI’s ECB Framework by undertaking necessary derivative transaction</a:t>
          </a:r>
        </a:p>
        <a:p>
          <a:pPr marL="171450" lvl="1" indent="-171450" algn="just" defTabSz="711200">
            <a:lnSpc>
              <a:spcPct val="90000"/>
            </a:lnSpc>
            <a:spcBef>
              <a:spcPct val="0"/>
            </a:spcBef>
            <a:spcAft>
              <a:spcPct val="15000"/>
            </a:spcAft>
            <a:buChar char="•"/>
          </a:pPr>
          <a:endParaRPr lang="en-IN" sz="1600" b="0" kern="1200" dirty="0"/>
        </a:p>
        <a:p>
          <a:pPr marL="171450" lvl="1" indent="-171450" algn="just" defTabSz="711200">
            <a:lnSpc>
              <a:spcPct val="90000"/>
            </a:lnSpc>
            <a:spcBef>
              <a:spcPct val="0"/>
            </a:spcBef>
            <a:spcAft>
              <a:spcPct val="15000"/>
            </a:spcAft>
            <a:buChar char="•"/>
          </a:pPr>
          <a:r>
            <a:rPr lang="en-US" sz="1600" b="1" kern="1200" dirty="0">
              <a:solidFill>
                <a:srgbClr val="C00000"/>
              </a:solidFill>
            </a:rPr>
            <a:t>Pooling of Surplus Funds from Group Entities</a:t>
          </a:r>
          <a:endParaRPr lang="en-IN" sz="1600" b="1" kern="1200" dirty="0">
            <a:solidFill>
              <a:srgbClr val="C00000"/>
            </a:solidFill>
          </a:endParaRPr>
        </a:p>
        <a:p>
          <a:pPr marL="171450" lvl="1" indent="-171450" algn="just" defTabSz="711200">
            <a:lnSpc>
              <a:spcPct val="90000"/>
            </a:lnSpc>
            <a:spcBef>
              <a:spcPct val="0"/>
            </a:spcBef>
            <a:spcAft>
              <a:spcPct val="15000"/>
            </a:spcAft>
            <a:buChar char="•"/>
          </a:pPr>
          <a:endParaRPr lang="en-IN" sz="1600" b="0" kern="1200" dirty="0"/>
        </a:p>
        <a:p>
          <a:pPr marL="171450" lvl="1" indent="-171450" algn="just" defTabSz="711200">
            <a:lnSpc>
              <a:spcPct val="90000"/>
            </a:lnSpc>
            <a:spcBef>
              <a:spcPct val="0"/>
            </a:spcBef>
            <a:spcAft>
              <a:spcPct val="15000"/>
            </a:spcAft>
            <a:buChar char="•"/>
          </a:pPr>
          <a:r>
            <a:rPr lang="en-US" sz="1600" b="0" kern="1200" dirty="0"/>
            <a:t>Extending </a:t>
          </a:r>
          <a:r>
            <a:rPr lang="en-US" sz="1600" b="1" kern="1200" dirty="0">
              <a:solidFill>
                <a:srgbClr val="C00000"/>
              </a:solidFill>
            </a:rPr>
            <a:t>Short-term working capital loans </a:t>
          </a:r>
          <a:r>
            <a:rPr lang="en-US" sz="1600" b="0" kern="1200" dirty="0"/>
            <a:t>to group entities</a:t>
          </a:r>
          <a:endParaRPr lang="en-IN" sz="1600" b="0" kern="1200" dirty="0"/>
        </a:p>
        <a:p>
          <a:pPr marL="171450" lvl="1" indent="-171450" algn="just" defTabSz="711200">
            <a:lnSpc>
              <a:spcPct val="90000"/>
            </a:lnSpc>
            <a:spcBef>
              <a:spcPct val="0"/>
            </a:spcBef>
            <a:spcAft>
              <a:spcPct val="15000"/>
            </a:spcAft>
            <a:buChar char="•"/>
          </a:pPr>
          <a:endParaRPr lang="en-IN" sz="1600" b="0" kern="1200" dirty="0"/>
        </a:p>
        <a:p>
          <a:pPr marL="171450" lvl="1" indent="-171450" algn="just" defTabSz="711200">
            <a:lnSpc>
              <a:spcPct val="90000"/>
            </a:lnSpc>
            <a:spcBef>
              <a:spcPct val="0"/>
            </a:spcBef>
            <a:spcAft>
              <a:spcPct val="15000"/>
            </a:spcAft>
            <a:buChar char="•"/>
          </a:pPr>
          <a:r>
            <a:rPr lang="en-US" sz="1600" b="0" kern="1200" dirty="0"/>
            <a:t>Extending </a:t>
          </a:r>
          <a:r>
            <a:rPr lang="en-US" sz="1600" b="1" kern="1200" dirty="0">
              <a:solidFill>
                <a:srgbClr val="C00000"/>
              </a:solidFill>
            </a:rPr>
            <a:t>Buyers’ Credit Facility</a:t>
          </a:r>
          <a:r>
            <a:rPr lang="en-US" sz="1600" b="0" kern="1200" dirty="0"/>
            <a:t> under RBI’s ECB Trade Credit Framework</a:t>
          </a:r>
          <a:endParaRPr lang="en-IN" sz="1600" b="0" kern="1200" dirty="0"/>
        </a:p>
        <a:p>
          <a:pPr marL="171450" lvl="1" indent="-171450" algn="just" defTabSz="711200">
            <a:lnSpc>
              <a:spcPct val="90000"/>
            </a:lnSpc>
            <a:spcBef>
              <a:spcPct val="0"/>
            </a:spcBef>
            <a:spcAft>
              <a:spcPct val="15000"/>
            </a:spcAft>
            <a:buChar char="•"/>
          </a:pPr>
          <a:endParaRPr lang="en-IN" sz="1600" b="0" kern="1200" dirty="0"/>
        </a:p>
        <a:p>
          <a:pPr marL="171450" lvl="1" indent="-171450" algn="just" defTabSz="711200">
            <a:lnSpc>
              <a:spcPct val="90000"/>
            </a:lnSpc>
            <a:spcBef>
              <a:spcPct val="0"/>
            </a:spcBef>
            <a:spcAft>
              <a:spcPct val="15000"/>
            </a:spcAft>
            <a:buChar char="•"/>
          </a:pPr>
          <a:r>
            <a:rPr lang="en-IN" sz="1600" b="0" kern="1200" dirty="0"/>
            <a:t>Arranging </a:t>
          </a:r>
          <a:r>
            <a:rPr lang="en-IN" sz="1600" b="1" kern="1200" dirty="0">
              <a:solidFill>
                <a:srgbClr val="C00000"/>
              </a:solidFill>
            </a:rPr>
            <a:t>Green Finance </a:t>
          </a:r>
          <a:r>
            <a:rPr lang="en-IN" sz="1600" b="0" kern="1200" dirty="0"/>
            <a:t>under Green Finance Framework.</a:t>
          </a:r>
        </a:p>
      </dsp:txBody>
      <dsp:txXfrm>
        <a:off x="5635687" y="1144222"/>
        <a:ext cx="4597336" cy="4208203"/>
      </dsp:txXfrm>
    </dsp:sp>
    <dsp:sp modelId="{D298CF97-3DCE-4501-9B49-591EED59F122}">
      <dsp:nvSpPr>
        <dsp:cNvPr id="0" name=""/>
        <dsp:cNvSpPr/>
      </dsp:nvSpPr>
      <dsp:spPr>
        <a:xfrm>
          <a:off x="6170848" y="336280"/>
          <a:ext cx="1686050" cy="75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l" defTabSz="666750">
            <a:lnSpc>
              <a:spcPct val="90000"/>
            </a:lnSpc>
            <a:spcBef>
              <a:spcPct val="0"/>
            </a:spcBef>
            <a:spcAft>
              <a:spcPct val="35000"/>
            </a:spcAft>
            <a:buNone/>
          </a:pPr>
          <a:r>
            <a:rPr lang="en-IN" sz="1500" b="1" kern="1200" dirty="0"/>
            <a:t>Treasury Solution provided by IGCMIL </a:t>
          </a:r>
        </a:p>
      </dsp:txBody>
      <dsp:txXfrm>
        <a:off x="6170848" y="336280"/>
        <a:ext cx="1686050" cy="757403"/>
      </dsp:txXfrm>
    </dsp:sp>
    <dsp:sp modelId="{A10F8D23-B0F7-4921-AA7D-20278E456F2A}">
      <dsp:nvSpPr>
        <dsp:cNvPr id="0" name=""/>
        <dsp:cNvSpPr/>
      </dsp:nvSpPr>
      <dsp:spPr>
        <a:xfrm>
          <a:off x="2864175" y="1194623"/>
          <a:ext cx="1985813" cy="420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just" defTabSz="711200">
            <a:lnSpc>
              <a:spcPct val="90000"/>
            </a:lnSpc>
            <a:spcBef>
              <a:spcPct val="0"/>
            </a:spcBef>
            <a:spcAft>
              <a:spcPct val="15000"/>
            </a:spcAft>
            <a:buChar char="•"/>
          </a:pPr>
          <a:r>
            <a:rPr lang="en-IN" sz="1600" b="0" kern="1200" dirty="0"/>
            <a:t>Long Term Loan in Foreign Currency</a:t>
          </a:r>
        </a:p>
        <a:p>
          <a:pPr marL="171450" lvl="1" indent="-171450" algn="just" defTabSz="711200">
            <a:lnSpc>
              <a:spcPct val="90000"/>
            </a:lnSpc>
            <a:spcBef>
              <a:spcPct val="0"/>
            </a:spcBef>
            <a:spcAft>
              <a:spcPct val="15000"/>
            </a:spcAft>
            <a:buChar char="•"/>
          </a:pPr>
          <a:endParaRPr lang="en-IN" sz="1600" b="0" kern="1200" dirty="0"/>
        </a:p>
        <a:p>
          <a:pPr marL="171450" lvl="1" indent="-171450" algn="just" defTabSz="711200">
            <a:lnSpc>
              <a:spcPct val="90000"/>
            </a:lnSpc>
            <a:spcBef>
              <a:spcPct val="0"/>
            </a:spcBef>
            <a:spcAft>
              <a:spcPct val="15000"/>
            </a:spcAft>
            <a:buChar char="•"/>
          </a:pPr>
          <a:r>
            <a:rPr lang="en-IN" sz="1600" b="0" kern="1200" dirty="0"/>
            <a:t>Long Term INR Loan with Cross Currency Swap</a:t>
          </a:r>
        </a:p>
        <a:p>
          <a:pPr marL="171450" lvl="1" indent="-171450" algn="just" defTabSz="711200">
            <a:lnSpc>
              <a:spcPct val="90000"/>
            </a:lnSpc>
            <a:spcBef>
              <a:spcPct val="0"/>
            </a:spcBef>
            <a:spcAft>
              <a:spcPct val="15000"/>
            </a:spcAft>
            <a:buChar char="•"/>
          </a:pPr>
          <a:endParaRPr lang="en-IN" sz="1600" b="0" kern="1200" dirty="0"/>
        </a:p>
        <a:p>
          <a:pPr marL="171450" lvl="1" indent="-171450" algn="just" defTabSz="711200">
            <a:lnSpc>
              <a:spcPct val="90000"/>
            </a:lnSpc>
            <a:spcBef>
              <a:spcPct val="0"/>
            </a:spcBef>
            <a:spcAft>
              <a:spcPct val="15000"/>
            </a:spcAft>
            <a:buChar char="•"/>
          </a:pPr>
          <a:r>
            <a:rPr lang="en-IN" sz="1600" b="0" kern="1200" dirty="0"/>
            <a:t>Working Capital / Trade Credit Loans</a:t>
          </a:r>
        </a:p>
        <a:p>
          <a:pPr marL="171450" lvl="1" indent="-171450" algn="just" defTabSz="711200">
            <a:lnSpc>
              <a:spcPct val="90000"/>
            </a:lnSpc>
            <a:spcBef>
              <a:spcPct val="0"/>
            </a:spcBef>
            <a:spcAft>
              <a:spcPct val="15000"/>
            </a:spcAft>
            <a:buChar char="•"/>
          </a:pPr>
          <a:endParaRPr lang="en-IN" sz="1600" b="0" kern="1200" dirty="0"/>
        </a:p>
        <a:p>
          <a:pPr marL="171450" lvl="1" indent="-171450" algn="just" defTabSz="711200">
            <a:lnSpc>
              <a:spcPct val="90000"/>
            </a:lnSpc>
            <a:spcBef>
              <a:spcPct val="0"/>
            </a:spcBef>
            <a:spcAft>
              <a:spcPct val="15000"/>
            </a:spcAft>
            <a:buChar char="•"/>
          </a:pPr>
          <a:r>
            <a:rPr lang="en-IN" sz="1600" b="0" kern="1200" dirty="0"/>
            <a:t>Investment to generate short term return on surplus funds</a:t>
          </a:r>
        </a:p>
      </dsp:txBody>
      <dsp:txXfrm>
        <a:off x="2864175" y="1194623"/>
        <a:ext cx="1985813" cy="4208203"/>
      </dsp:txXfrm>
    </dsp:sp>
    <dsp:sp modelId="{73EFD075-8A82-446B-9AE5-E64B64AAAB8F}">
      <dsp:nvSpPr>
        <dsp:cNvPr id="0" name=""/>
        <dsp:cNvSpPr/>
      </dsp:nvSpPr>
      <dsp:spPr>
        <a:xfrm>
          <a:off x="2918035" y="336280"/>
          <a:ext cx="1686050" cy="75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l" defTabSz="666750">
            <a:lnSpc>
              <a:spcPct val="90000"/>
            </a:lnSpc>
            <a:spcBef>
              <a:spcPct val="0"/>
            </a:spcBef>
            <a:spcAft>
              <a:spcPct val="35000"/>
            </a:spcAft>
            <a:buNone/>
          </a:pPr>
          <a:r>
            <a:rPr lang="en-IN" sz="1500" b="1" kern="1200" dirty="0"/>
            <a:t>Need Assessment by IGCMIL</a:t>
          </a:r>
        </a:p>
      </dsp:txBody>
      <dsp:txXfrm>
        <a:off x="2918035" y="336280"/>
        <a:ext cx="1686050" cy="757403"/>
      </dsp:txXfrm>
    </dsp:sp>
    <dsp:sp modelId="{C832E51C-9EF3-4641-8143-DB67084E2E47}">
      <dsp:nvSpPr>
        <dsp:cNvPr id="0" name=""/>
        <dsp:cNvSpPr/>
      </dsp:nvSpPr>
      <dsp:spPr>
        <a:xfrm>
          <a:off x="510398" y="1169422"/>
          <a:ext cx="2080940" cy="420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just" defTabSz="711200">
            <a:lnSpc>
              <a:spcPct val="90000"/>
            </a:lnSpc>
            <a:spcBef>
              <a:spcPct val="0"/>
            </a:spcBef>
            <a:spcAft>
              <a:spcPct val="15000"/>
            </a:spcAft>
            <a:buChar char="•"/>
          </a:pPr>
          <a:r>
            <a:rPr lang="en-IN" sz="1600" b="0" kern="1200" dirty="0"/>
            <a:t>Group Entities provide Information on existing Investment &amp; Borrowing position on quarterly basis.</a:t>
          </a:r>
        </a:p>
        <a:p>
          <a:pPr marL="171450" lvl="1" indent="-171450" algn="just" defTabSz="711200">
            <a:lnSpc>
              <a:spcPct val="90000"/>
            </a:lnSpc>
            <a:spcBef>
              <a:spcPct val="0"/>
            </a:spcBef>
            <a:spcAft>
              <a:spcPct val="15000"/>
            </a:spcAft>
            <a:buChar char="•"/>
          </a:pPr>
          <a:endParaRPr lang="en-IN" sz="1600" b="0" kern="1200" dirty="0"/>
        </a:p>
        <a:p>
          <a:pPr marL="171450" lvl="1" indent="-171450" algn="just" defTabSz="711200">
            <a:lnSpc>
              <a:spcPct val="90000"/>
            </a:lnSpc>
            <a:spcBef>
              <a:spcPct val="0"/>
            </a:spcBef>
            <a:spcAft>
              <a:spcPct val="15000"/>
            </a:spcAft>
            <a:buChar char="•"/>
          </a:pPr>
          <a:r>
            <a:rPr lang="en-IN" sz="1600" b="0" kern="1200" dirty="0"/>
            <a:t>Also, any new funding requirement or investment plan is also being informed to IGCMIL.</a:t>
          </a:r>
        </a:p>
      </dsp:txBody>
      <dsp:txXfrm>
        <a:off x="510398" y="1169422"/>
        <a:ext cx="2080940" cy="4208203"/>
      </dsp:txXfrm>
    </dsp:sp>
    <dsp:sp modelId="{56AC90EC-63E0-4D14-A506-60C56B381851}">
      <dsp:nvSpPr>
        <dsp:cNvPr id="0" name=""/>
        <dsp:cNvSpPr/>
      </dsp:nvSpPr>
      <dsp:spPr>
        <a:xfrm>
          <a:off x="471846" y="336280"/>
          <a:ext cx="1686050" cy="75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l" defTabSz="666750">
            <a:lnSpc>
              <a:spcPct val="90000"/>
            </a:lnSpc>
            <a:spcBef>
              <a:spcPct val="0"/>
            </a:spcBef>
            <a:spcAft>
              <a:spcPct val="35000"/>
            </a:spcAft>
            <a:buNone/>
          </a:pPr>
          <a:r>
            <a:rPr lang="en-IN" sz="1500" b="1" kern="1200" dirty="0"/>
            <a:t>Collate Treasury Data from Group Entities</a:t>
          </a:r>
        </a:p>
      </dsp:txBody>
      <dsp:txXfrm>
        <a:off x="471846" y="336280"/>
        <a:ext cx="1686050" cy="757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0F963-9110-419C-B344-FA7EEE65DE8B}">
      <dsp:nvSpPr>
        <dsp:cNvPr id="0" name=""/>
        <dsp:cNvSpPr/>
      </dsp:nvSpPr>
      <dsp:spPr>
        <a:xfrm>
          <a:off x="0" y="2272052"/>
          <a:ext cx="5433516" cy="7457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IN" sz="2600" kern="1200" dirty="0"/>
            <a:t>Overseas Investments</a:t>
          </a:r>
        </a:p>
      </dsp:txBody>
      <dsp:txXfrm>
        <a:off x="0" y="2272052"/>
        <a:ext cx="5433516" cy="745738"/>
      </dsp:txXfrm>
    </dsp:sp>
    <dsp:sp modelId="{AE6CAD9C-E45A-486E-A057-2112933647D7}">
      <dsp:nvSpPr>
        <dsp:cNvPr id="0" name=""/>
        <dsp:cNvSpPr/>
      </dsp:nvSpPr>
      <dsp:spPr>
        <a:xfrm rot="10800000">
          <a:off x="0" y="1136292"/>
          <a:ext cx="5433516" cy="1146945"/>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IN" sz="2600" kern="1200" dirty="0"/>
            <a:t>IGCMIL</a:t>
          </a:r>
        </a:p>
      </dsp:txBody>
      <dsp:txXfrm rot="10800000">
        <a:off x="0" y="1136292"/>
        <a:ext cx="5433516" cy="745250"/>
      </dsp:txXfrm>
    </dsp:sp>
    <dsp:sp modelId="{EE6A96AB-80E6-46A7-B26C-3B324E4EB12E}">
      <dsp:nvSpPr>
        <dsp:cNvPr id="0" name=""/>
        <dsp:cNvSpPr/>
      </dsp:nvSpPr>
      <dsp:spPr>
        <a:xfrm rot="10800000">
          <a:off x="0" y="533"/>
          <a:ext cx="5433516" cy="1146945"/>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IN" sz="2600" kern="1200" dirty="0"/>
            <a:t>Indian Oil</a:t>
          </a:r>
        </a:p>
      </dsp:txBody>
      <dsp:txXfrm rot="10800000">
        <a:off x="0" y="533"/>
        <a:ext cx="5433516" cy="745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01DEF-9287-43B0-8AE2-1EC695272623}">
      <dsp:nvSpPr>
        <dsp:cNvPr id="0" name=""/>
        <dsp:cNvSpPr/>
      </dsp:nvSpPr>
      <dsp:spPr>
        <a:xfrm>
          <a:off x="0" y="0"/>
          <a:ext cx="11447390" cy="0"/>
        </a:xfrm>
        <a:prstGeom prst="lin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A324E31-7403-43C1-B67B-2788D09C6D08}">
      <dsp:nvSpPr>
        <dsp:cNvPr id="0" name=""/>
        <dsp:cNvSpPr/>
      </dsp:nvSpPr>
      <dsp:spPr>
        <a:xfrm>
          <a:off x="0" y="0"/>
          <a:ext cx="11447390" cy="245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IN" sz="2200" b="1" kern="1200" dirty="0">
              <a:solidFill>
                <a:srgbClr val="C00000"/>
              </a:solidFill>
            </a:rPr>
            <a:t>Captive Insurance </a:t>
          </a:r>
          <a:r>
            <a:rPr lang="en-IN" sz="2200" kern="1200" dirty="0"/>
            <a:t>– </a:t>
          </a:r>
          <a:r>
            <a:rPr lang="en-IN" sz="1800" kern="1200" dirty="0">
              <a:solidFill>
                <a:srgbClr val="002060"/>
              </a:solidFill>
              <a:latin typeface="Calibri" panose="020F0502020204030204" pitchFamily="34" charset="0"/>
              <a:ea typeface="+mn-ea"/>
              <a:cs typeface="Calibri" panose="020F0502020204030204" pitchFamily="34" charset="0"/>
            </a:rPr>
            <a:t>Indian Oil sum insured is  over Rs.4.5 Lakh crores in respect of operational assets and over Rs.2.5 Lakh crores of assets under construction.  The insurance cost of the company is going to increase from the present levels of around Rs.500 crores upon commission of these assets and an alternate risk mechanism needs to be brought by company through mix of Commercial and Captive Insurance. </a:t>
          </a:r>
          <a:r>
            <a:rPr lang="en-US" sz="1800" kern="1200" dirty="0">
              <a:solidFill>
                <a:srgbClr val="002060"/>
              </a:solidFill>
              <a:latin typeface="Calibri" panose="020F0502020204030204" pitchFamily="34" charset="0"/>
              <a:ea typeface="+mn-ea"/>
              <a:cs typeface="Calibri" panose="020F0502020204030204" pitchFamily="34" charset="0"/>
            </a:rPr>
            <a:t>IndianOil advocated the need for bringing Insurance captives in India through GIFT IFSC. This will require suitable changes in Insurance Act, 1938 to enable big corporates to come out with capacities for writing risks pertaining to their group companies</a:t>
          </a:r>
          <a:r>
            <a:rPr lang="en-US" sz="2200" kern="1200" dirty="0"/>
            <a:t>. </a:t>
          </a:r>
          <a:endParaRPr lang="en-IN" sz="2200" kern="1200" dirty="0"/>
        </a:p>
      </dsp:txBody>
      <dsp:txXfrm>
        <a:off x="0" y="0"/>
        <a:ext cx="11447390" cy="2456160"/>
      </dsp:txXfrm>
    </dsp:sp>
    <dsp:sp modelId="{6C1D80E8-F94E-4919-9AE6-A71072D18006}">
      <dsp:nvSpPr>
        <dsp:cNvPr id="0" name=""/>
        <dsp:cNvSpPr/>
      </dsp:nvSpPr>
      <dsp:spPr>
        <a:xfrm>
          <a:off x="0" y="2456160"/>
          <a:ext cx="11447390" cy="0"/>
        </a:xfrm>
        <a:prstGeom prst="line">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E4F5E26-BA36-44A2-A61D-72E47A1CEAD8}">
      <dsp:nvSpPr>
        <dsp:cNvPr id="0" name=""/>
        <dsp:cNvSpPr/>
      </dsp:nvSpPr>
      <dsp:spPr>
        <a:xfrm>
          <a:off x="0" y="2456160"/>
          <a:ext cx="11447390" cy="245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en-IN" sz="2300" b="1" kern="1200" dirty="0">
              <a:solidFill>
                <a:srgbClr val="C00000"/>
              </a:solidFill>
            </a:rPr>
            <a:t>Ship Leasing :-</a:t>
          </a:r>
          <a:r>
            <a:rPr lang="en-US" sz="1800" kern="1200" dirty="0">
              <a:solidFill>
                <a:srgbClr val="002060"/>
              </a:solidFill>
              <a:latin typeface="Calibri" panose="020F0502020204030204" pitchFamily="34" charset="0"/>
              <a:ea typeface="+mn-ea"/>
              <a:cs typeface="Calibri" panose="020F0502020204030204" pitchFamily="34" charset="0"/>
            </a:rPr>
            <a:t>IndianOil has been bringing in Crude/Gas/LNG/Products into the country since decades with recent decade showing about 500+ shipments aggregated per year, the ships are engaged on a need-basis wherein we charter the ships on spot/voyage/short-term basis. Owning and operating a small fleet (to begin with) of own ships can lend the much-needed flexibility to IndianOil in terms of calling specific countries/ports </a:t>
          </a:r>
          <a:r>
            <a:rPr lang="en-US" sz="1800" kern="1200" dirty="0" err="1">
              <a:solidFill>
                <a:srgbClr val="002060"/>
              </a:solidFill>
              <a:latin typeface="Calibri" panose="020F0502020204030204" pitchFamily="34" charset="0"/>
              <a:ea typeface="+mn-ea"/>
              <a:cs typeface="Calibri" panose="020F0502020204030204" pitchFamily="34" charset="0"/>
            </a:rPr>
            <a:t>etc</a:t>
          </a:r>
          <a:r>
            <a:rPr lang="en-US" sz="1800" kern="1200" dirty="0">
              <a:solidFill>
                <a:srgbClr val="002060"/>
              </a:solidFill>
              <a:latin typeface="Calibri" panose="020F0502020204030204" pitchFamily="34" charset="0"/>
              <a:ea typeface="+mn-ea"/>
              <a:cs typeface="Calibri" panose="020F0502020204030204" pitchFamily="34" charset="0"/>
            </a:rPr>
            <a:t> which can be strategic partners to the Country. Registering an oil tanker in GIFT City may offer several benefits and </a:t>
          </a:r>
          <a:r>
            <a:rPr lang="en-US" sz="1800" kern="1200" dirty="0" err="1">
              <a:solidFill>
                <a:srgbClr val="002060"/>
              </a:solidFill>
              <a:latin typeface="Calibri" panose="020F0502020204030204" pitchFamily="34" charset="0"/>
              <a:ea typeface="+mn-ea"/>
              <a:cs typeface="Calibri" panose="020F0502020204030204" pitchFamily="34" charset="0"/>
            </a:rPr>
            <a:t>fesablity</a:t>
          </a:r>
          <a:r>
            <a:rPr lang="en-US" sz="1800" kern="1200" dirty="0">
              <a:solidFill>
                <a:srgbClr val="002060"/>
              </a:solidFill>
              <a:latin typeface="Calibri" panose="020F0502020204030204" pitchFamily="34" charset="0"/>
              <a:ea typeface="+mn-ea"/>
              <a:cs typeface="Calibri" panose="020F0502020204030204" pitchFamily="34" charset="0"/>
            </a:rPr>
            <a:t> to start this IBU is under consideration.</a:t>
          </a:r>
          <a:endParaRPr lang="en-IN" sz="1800" kern="1200" dirty="0">
            <a:solidFill>
              <a:srgbClr val="002060"/>
            </a:solidFill>
            <a:latin typeface="Calibri" panose="020F0502020204030204" pitchFamily="34" charset="0"/>
            <a:ea typeface="+mn-ea"/>
            <a:cs typeface="Calibri" panose="020F0502020204030204" pitchFamily="34" charset="0"/>
          </a:endParaRPr>
        </a:p>
      </dsp:txBody>
      <dsp:txXfrm>
        <a:off x="0" y="2456160"/>
        <a:ext cx="11447390" cy="2456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F9552-FC4D-4D39-8A85-A9ABFA3AE3B6}">
      <dsp:nvSpPr>
        <dsp:cNvPr id="0" name=""/>
        <dsp:cNvSpPr/>
      </dsp:nvSpPr>
      <dsp:spPr>
        <a:xfrm>
          <a:off x="0" y="0"/>
          <a:ext cx="11487149" cy="0"/>
        </a:xfrm>
        <a:prstGeom prst="lin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53930E6-69A9-4A3C-9D06-290189215FB5}">
      <dsp:nvSpPr>
        <dsp:cNvPr id="0" name=""/>
        <dsp:cNvSpPr/>
      </dsp:nvSpPr>
      <dsp:spPr>
        <a:xfrm>
          <a:off x="0" y="0"/>
          <a:ext cx="11487149" cy="225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IN" sz="2200" b="1" kern="1200" dirty="0">
              <a:solidFill>
                <a:srgbClr val="C00000"/>
              </a:solidFill>
            </a:rPr>
            <a:t>Commodity Trading :-</a:t>
          </a:r>
          <a:r>
            <a:rPr lang="en-US" sz="1800" kern="1200" dirty="0">
              <a:solidFill>
                <a:srgbClr val="002060"/>
              </a:solidFill>
              <a:latin typeface="Calibri" panose="020F0502020204030204" pitchFamily="34" charset="0"/>
              <a:ea typeface="+mn-ea"/>
              <a:cs typeface="Calibri" panose="020F0502020204030204" pitchFamily="34" charset="0"/>
            </a:rPr>
            <a:t>IndianOil regularly processes more than around 30 - 40 types of crude oils in its 10 refineries  which are imported from across the globe. Apart from crude company also imports LNG and LPG. Export of product although not in significant volumes but is carried out regularly. These commodities gives immense opportunities in trading business if carried out by IndianOil</a:t>
          </a:r>
          <a:r>
            <a:rPr lang="en-IN" sz="1800" kern="1200" dirty="0">
              <a:solidFill>
                <a:srgbClr val="002060"/>
              </a:solidFill>
              <a:latin typeface="Calibri" panose="020F0502020204030204" pitchFamily="34" charset="0"/>
              <a:ea typeface="+mn-ea"/>
              <a:cs typeface="Calibri" panose="020F0502020204030204" pitchFamily="34" charset="0"/>
            </a:rPr>
            <a:t>. </a:t>
          </a:r>
          <a:r>
            <a:rPr lang="en-US" sz="1800" kern="1200" dirty="0">
              <a:solidFill>
                <a:srgbClr val="002060"/>
              </a:solidFill>
              <a:latin typeface="Calibri" panose="020F0502020204030204" pitchFamily="34" charset="0"/>
              <a:ea typeface="+mn-ea"/>
              <a:cs typeface="Calibri" panose="020F0502020204030204" pitchFamily="34" charset="0"/>
            </a:rPr>
            <a:t>IndianOil is in constant touch with IFSCA to develop commodity trading framework and allow finance companies like IGCMIL to operate commodity trading desk to purchase crude oil and other commodities.</a:t>
          </a:r>
          <a:endParaRPr lang="en-IN" sz="1800" kern="1200" dirty="0">
            <a:solidFill>
              <a:srgbClr val="002060"/>
            </a:solidFill>
            <a:latin typeface="Calibri" panose="020F0502020204030204" pitchFamily="34" charset="0"/>
            <a:ea typeface="+mn-ea"/>
            <a:cs typeface="Calibri" panose="020F0502020204030204" pitchFamily="34" charset="0"/>
          </a:endParaRPr>
        </a:p>
      </dsp:txBody>
      <dsp:txXfrm>
        <a:off x="0" y="0"/>
        <a:ext cx="11487149" cy="2259743"/>
      </dsp:txXfrm>
    </dsp:sp>
    <dsp:sp modelId="{960BA43A-BC68-4FD0-A7E9-6FC568CE1D74}">
      <dsp:nvSpPr>
        <dsp:cNvPr id="0" name=""/>
        <dsp:cNvSpPr/>
      </dsp:nvSpPr>
      <dsp:spPr>
        <a:xfrm>
          <a:off x="0" y="2259743"/>
          <a:ext cx="11487149" cy="0"/>
        </a:xfrm>
        <a:prstGeom prst="line">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CF214FD-8281-4103-9BE4-082A3DEBE895}">
      <dsp:nvSpPr>
        <dsp:cNvPr id="0" name=""/>
        <dsp:cNvSpPr/>
      </dsp:nvSpPr>
      <dsp:spPr>
        <a:xfrm>
          <a:off x="0" y="2259743"/>
          <a:ext cx="11487149" cy="225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IN" sz="2200" b="1" kern="1200" dirty="0">
              <a:solidFill>
                <a:srgbClr val="C00000"/>
              </a:solidFill>
            </a:rPr>
            <a:t>Fund Management Entity :-</a:t>
          </a:r>
          <a:r>
            <a:rPr lang="en-US" sz="1800" kern="1200" dirty="0">
              <a:solidFill>
                <a:srgbClr val="002060"/>
              </a:solidFill>
              <a:latin typeface="Calibri" panose="020F0502020204030204" pitchFamily="34" charset="0"/>
              <a:ea typeface="+mn-ea"/>
              <a:cs typeface="Calibri" panose="020F0502020204030204" pitchFamily="34" charset="0"/>
            </a:rPr>
            <a:t>IndianOIl in its endeavour to achieve growth and become an integrated oil &amp; gas major has grown into many new areas of business-like E&amp;P (Exploration, development, and production), Alternate Energy, Renewable , Green business and Gas business etc. To fuel this growth, IOCL raises finance from multiple sources. The high requirement of funds cannot be met only through domestic sources and the AIF regime in IFSC is one of the mode wherein foreign funds can be used for development of the country. The initiative of incorporating AIFs in IFSC has the potential to increase cross-border investments by manifolds.</a:t>
          </a:r>
          <a:endParaRPr lang="en-IN" sz="1800" kern="1200" dirty="0">
            <a:solidFill>
              <a:srgbClr val="002060"/>
            </a:solidFill>
            <a:latin typeface="Calibri" panose="020F0502020204030204" pitchFamily="34" charset="0"/>
            <a:ea typeface="+mn-ea"/>
            <a:cs typeface="Calibri" panose="020F0502020204030204" pitchFamily="34" charset="0"/>
          </a:endParaRPr>
        </a:p>
      </dsp:txBody>
      <dsp:txXfrm>
        <a:off x="0" y="2259743"/>
        <a:ext cx="11487149" cy="22597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66733" cy="469779"/>
          </a:xfrm>
          <a:prstGeom prst="rect">
            <a:avLst/>
          </a:prstGeom>
        </p:spPr>
        <p:txBody>
          <a:bodyPr vert="horz" lIns="94218" tIns="47109" rIns="94218" bIns="47109" rtlCol="0"/>
          <a:lstStyle>
            <a:lvl1pPr algn="l">
              <a:defRPr sz="1200"/>
            </a:lvl1pPr>
          </a:lstStyle>
          <a:p>
            <a:endParaRPr lang="en-IN"/>
          </a:p>
        </p:txBody>
      </p:sp>
      <p:sp>
        <p:nvSpPr>
          <p:cNvPr id="3" name="Date Placeholder 2"/>
          <p:cNvSpPr>
            <a:spLocks noGrp="1"/>
          </p:cNvSpPr>
          <p:nvPr>
            <p:ph type="dt" idx="1"/>
          </p:nvPr>
        </p:nvSpPr>
        <p:spPr>
          <a:xfrm>
            <a:off x="4008706" y="4"/>
            <a:ext cx="3066733" cy="469779"/>
          </a:xfrm>
          <a:prstGeom prst="rect">
            <a:avLst/>
          </a:prstGeom>
        </p:spPr>
        <p:txBody>
          <a:bodyPr vert="horz" lIns="94218" tIns="47109" rIns="94218" bIns="47109" rtlCol="0"/>
          <a:lstStyle>
            <a:lvl1pPr algn="r">
              <a:defRPr sz="1200"/>
            </a:lvl1pPr>
          </a:lstStyle>
          <a:p>
            <a:fld id="{1D7FC0B8-5187-4153-94E7-BB5B4985DB8C}" type="datetimeFigureOut">
              <a:rPr lang="en-IN" smtClean="0"/>
              <a:t>06-02-2025</a:t>
            </a:fld>
            <a:endParaRPr lang="en-IN"/>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4218" tIns="47109" rIns="94218" bIns="47109" rtlCol="0" anchor="ctr"/>
          <a:lstStyle/>
          <a:p>
            <a:endParaRPr lang="en-IN"/>
          </a:p>
        </p:txBody>
      </p:sp>
      <p:sp>
        <p:nvSpPr>
          <p:cNvPr id="5" name="Notes Placeholder 4"/>
          <p:cNvSpPr>
            <a:spLocks noGrp="1"/>
          </p:cNvSpPr>
          <p:nvPr>
            <p:ph type="body" sz="quarter" idx="3"/>
          </p:nvPr>
        </p:nvSpPr>
        <p:spPr>
          <a:xfrm>
            <a:off x="707708" y="4505983"/>
            <a:ext cx="5661660" cy="3686710"/>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2" y="8893300"/>
            <a:ext cx="3066733" cy="469778"/>
          </a:xfrm>
          <a:prstGeom prst="rect">
            <a:avLst/>
          </a:prstGeom>
        </p:spPr>
        <p:txBody>
          <a:bodyPr vert="horz" lIns="94218" tIns="47109" rIns="94218" bIns="47109" rtlCol="0" anchor="b"/>
          <a:lstStyle>
            <a:lvl1pPr algn="l">
              <a:defRPr sz="1200"/>
            </a:lvl1pPr>
          </a:lstStyle>
          <a:p>
            <a:endParaRPr lang="en-IN"/>
          </a:p>
        </p:txBody>
      </p:sp>
      <p:sp>
        <p:nvSpPr>
          <p:cNvPr id="7" name="Slide Number Placeholder 6"/>
          <p:cNvSpPr>
            <a:spLocks noGrp="1"/>
          </p:cNvSpPr>
          <p:nvPr>
            <p:ph type="sldNum" sz="quarter" idx="5"/>
          </p:nvPr>
        </p:nvSpPr>
        <p:spPr>
          <a:xfrm>
            <a:off x="4008706" y="8893300"/>
            <a:ext cx="3066733" cy="469778"/>
          </a:xfrm>
          <a:prstGeom prst="rect">
            <a:avLst/>
          </a:prstGeom>
        </p:spPr>
        <p:txBody>
          <a:bodyPr vert="horz" lIns="94218" tIns="47109" rIns="94218" bIns="47109" rtlCol="0" anchor="b"/>
          <a:lstStyle>
            <a:lvl1pPr algn="r">
              <a:defRPr sz="1200"/>
            </a:lvl1pPr>
          </a:lstStyle>
          <a:p>
            <a:fld id="{CB7E5B19-C848-41BF-8D11-FCC39451B512}" type="slidenum">
              <a:rPr lang="en-IN" smtClean="0"/>
              <a:t>‹#›</a:t>
            </a:fld>
            <a:endParaRPr lang="en-IN"/>
          </a:p>
        </p:txBody>
      </p:sp>
    </p:spTree>
    <p:extLst>
      <p:ext uri="{BB962C8B-B14F-4D97-AF65-F5344CB8AC3E}">
        <p14:creationId xmlns:p14="http://schemas.microsoft.com/office/powerpoint/2010/main" val="108591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2060"/>
                </a:solidFill>
                <a:latin typeface="Calibri" panose="020F0502020204030204" pitchFamily="34" charset="0"/>
                <a:cs typeface="Calibri" panose="020F0502020204030204" pitchFamily="34" charset="0"/>
              </a:rPr>
              <a:t>How New age Offshore Financial Centres (OFCs) have come up across globe and performed over the years and how they contributed towards the growth of the country.  Why IFSC is key to India’s success in coming decades.</a:t>
            </a:r>
          </a:p>
          <a:p>
            <a:endParaRPr lang="en-IN" sz="1200" dirty="0"/>
          </a:p>
          <a:p>
            <a:pPr marR="0" lvl="0" algn="just" fontAlgn="auto">
              <a:spcBef>
                <a:spcPct val="20000"/>
              </a:spcBef>
              <a:spcAft>
                <a:spcPts val="0"/>
              </a:spcAft>
              <a:buClr>
                <a:srgbClr val="1F497D"/>
              </a:buClr>
              <a:buSzTx/>
              <a:tabLst/>
              <a:defRPr/>
            </a:pPr>
            <a:r>
              <a:rPr lang="en-US" sz="1200" dirty="0">
                <a:solidFill>
                  <a:srgbClr val="002060"/>
                </a:solidFill>
                <a:latin typeface="Calibri" panose="020F0502020204030204" pitchFamily="34" charset="0"/>
                <a:cs typeface="Calibri" panose="020F0502020204030204" pitchFamily="34" charset="0"/>
              </a:rPr>
              <a:t>Two categories of International </a:t>
            </a:r>
            <a:r>
              <a:rPr lang="en-IN" sz="1200" dirty="0">
                <a:solidFill>
                  <a:srgbClr val="002060"/>
                </a:solidFill>
                <a:latin typeface="Calibri" panose="020F0502020204030204" pitchFamily="34" charset="0"/>
                <a:cs typeface="Calibri" panose="020F0502020204030204" pitchFamily="34" charset="0"/>
              </a:rPr>
              <a:t>Financial Services Centres (IFSCs)  across Globe-</a:t>
            </a:r>
          </a:p>
          <a:p>
            <a:pPr marL="666900" lvl="1" indent="-342900" algn="just">
              <a:spcBef>
                <a:spcPct val="20000"/>
              </a:spcBef>
              <a:buClr>
                <a:srgbClr val="1F497D"/>
              </a:buClr>
              <a:buFont typeface="Arial" panose="020B0604020202020204" pitchFamily="34" charset="0"/>
              <a:buChar char="•"/>
              <a:defRPr/>
            </a:pPr>
            <a:endParaRPr lang="en-IN" sz="1200" b="1" dirty="0">
              <a:solidFill>
                <a:srgbClr val="002060"/>
              </a:solidFill>
              <a:latin typeface="Calibri" panose="020F0502020204030204" pitchFamily="34" charset="0"/>
              <a:cs typeface="Calibri" panose="020F0502020204030204" pitchFamily="34" charset="0"/>
            </a:endParaRPr>
          </a:p>
          <a:p>
            <a:pPr marL="666900" lvl="1" indent="-342900" algn="just">
              <a:spcBef>
                <a:spcPct val="20000"/>
              </a:spcBef>
              <a:buClr>
                <a:srgbClr val="1F497D"/>
              </a:buClr>
              <a:buFont typeface="Arial" panose="020B0604020202020204" pitchFamily="34" charset="0"/>
              <a:buChar char="•"/>
              <a:defRPr/>
            </a:pPr>
            <a:r>
              <a:rPr lang="en-IN" sz="1200" b="1" dirty="0">
                <a:solidFill>
                  <a:srgbClr val="002060"/>
                </a:solidFill>
                <a:latin typeface="Calibri" panose="020F0502020204030204" pitchFamily="34" charset="0"/>
                <a:cs typeface="Calibri" panose="020F0502020204030204" pitchFamily="34" charset="0"/>
              </a:rPr>
              <a:t>Traditional IFSCs </a:t>
            </a:r>
            <a:r>
              <a:rPr lang="en-IN" sz="1200" dirty="0">
                <a:solidFill>
                  <a:srgbClr val="002060"/>
                </a:solidFill>
                <a:latin typeface="Calibri" panose="020F0502020204030204" pitchFamily="34" charset="0"/>
                <a:cs typeface="Calibri" panose="020F0502020204030204" pitchFamily="34" charset="0"/>
              </a:rPr>
              <a:t>like New York, London, Frankfurt</a:t>
            </a:r>
          </a:p>
          <a:p>
            <a:pPr marL="666900" lvl="1" indent="-342900" algn="just">
              <a:spcBef>
                <a:spcPct val="20000"/>
              </a:spcBef>
              <a:buClr>
                <a:srgbClr val="1F497D"/>
              </a:buClr>
              <a:buFont typeface="Arial" panose="020B0604020202020204" pitchFamily="34" charset="0"/>
              <a:buChar char="•"/>
              <a:defRPr/>
            </a:pPr>
            <a:r>
              <a:rPr lang="en-IN" sz="1200" b="1" dirty="0">
                <a:solidFill>
                  <a:srgbClr val="002060"/>
                </a:solidFill>
                <a:latin typeface="Calibri" panose="020F0502020204030204" pitchFamily="34" charset="0"/>
                <a:cs typeface="Calibri" panose="020F0502020204030204" pitchFamily="34" charset="0"/>
              </a:rPr>
              <a:t>New age Offshore Financial Centres (OFCs), </a:t>
            </a:r>
            <a:r>
              <a:rPr lang="en-IN" sz="1200" dirty="0">
                <a:solidFill>
                  <a:srgbClr val="002060"/>
                </a:solidFill>
                <a:latin typeface="Calibri" panose="020F0502020204030204" pitchFamily="34" charset="0"/>
                <a:cs typeface="Calibri" panose="020F0502020204030204" pitchFamily="34" charset="0"/>
              </a:rPr>
              <a:t>which are relatively of recent origin and have come up in developing countries as a carve-out jurisdiction. They have been developed by countries through a more calibrated approach with a view to onshore international financial services business and acquire global expertise in niche and emerging financial services activities. </a:t>
            </a:r>
          </a:p>
          <a:p>
            <a:pPr marL="324000" lvl="1" algn="just">
              <a:spcBef>
                <a:spcPct val="20000"/>
              </a:spcBef>
              <a:buClr>
                <a:srgbClr val="1F497D"/>
              </a:buClr>
              <a:defRPr/>
            </a:pPr>
            <a:endParaRPr lang="en-IN" sz="1200" dirty="0">
              <a:solidFill>
                <a:srgbClr val="002060"/>
              </a:solidFill>
              <a:latin typeface="Calibri" panose="020F0502020204030204" pitchFamily="34" charset="0"/>
              <a:cs typeface="Calibri" panose="020F0502020204030204" pitchFamily="34" charset="0"/>
            </a:endParaRPr>
          </a:p>
          <a:p>
            <a:pPr marL="324000" lvl="1" algn="just">
              <a:spcBef>
                <a:spcPct val="20000"/>
              </a:spcBef>
              <a:buClr>
                <a:srgbClr val="1F497D"/>
              </a:buClr>
              <a:defRPr/>
            </a:pPr>
            <a:r>
              <a:rPr lang="en-IN" sz="1200" dirty="0">
                <a:solidFill>
                  <a:srgbClr val="002060"/>
                </a:solidFill>
                <a:latin typeface="Calibri" panose="020F0502020204030204" pitchFamily="34" charset="0"/>
                <a:cs typeface="Calibri" panose="020F0502020204030204" pitchFamily="34" charset="0"/>
              </a:rPr>
              <a:t>For example - In the early 1980</a:t>
            </a:r>
            <a:r>
              <a:rPr lang="en-US" sz="1200" dirty="0">
                <a:solidFill>
                  <a:srgbClr val="002060"/>
                </a:solidFill>
                <a:latin typeface="Calibri" panose="020F0502020204030204" pitchFamily="34" charset="0"/>
                <a:cs typeface="Calibri" panose="020F0502020204030204" pitchFamily="34" charset="0"/>
              </a:rPr>
              <a:t>’</a:t>
            </a:r>
            <a:r>
              <a:rPr lang="en-IN" sz="1200" dirty="0">
                <a:solidFill>
                  <a:srgbClr val="002060"/>
                </a:solidFill>
                <a:latin typeface="Calibri" panose="020F0502020204030204" pitchFamily="34" charset="0"/>
                <a:cs typeface="Calibri" panose="020F0502020204030204" pitchFamily="34" charset="0"/>
              </a:rPr>
              <a:t>s China took the lead by developing </a:t>
            </a:r>
            <a:r>
              <a:rPr lang="en-IN" sz="1200" b="1" dirty="0">
                <a:solidFill>
                  <a:srgbClr val="002060"/>
                </a:solidFill>
                <a:latin typeface="Calibri" panose="020F0502020204030204" pitchFamily="34" charset="0"/>
                <a:cs typeface="Calibri" panose="020F0502020204030204" pitchFamily="34" charset="0"/>
              </a:rPr>
              <a:t>Hong Kong as a leading offshore financial centre</a:t>
            </a:r>
            <a:r>
              <a:rPr lang="en-IN" sz="1200" dirty="0">
                <a:solidFill>
                  <a:srgbClr val="002060"/>
                </a:solidFill>
                <a:latin typeface="Calibri" panose="020F0502020204030204" pitchFamily="34" charset="0"/>
                <a:cs typeface="Calibri" panose="020F0502020204030204" pitchFamily="34" charset="0"/>
              </a:rPr>
              <a:t>, which later emerged as a second engine of growth for the country, subsequently, several other countries established OFCs including </a:t>
            </a:r>
          </a:p>
          <a:p>
            <a:pPr marL="1181250" lvl="2" indent="-400050" algn="just">
              <a:spcBef>
                <a:spcPct val="20000"/>
              </a:spcBef>
              <a:buClr>
                <a:srgbClr val="1F497D"/>
              </a:buClr>
              <a:buFont typeface="+mj-lt"/>
              <a:buAutoNum type="romanLcPeriod"/>
              <a:defRPr/>
            </a:pPr>
            <a:r>
              <a:rPr lang="en-IN" sz="1200" dirty="0">
                <a:solidFill>
                  <a:srgbClr val="002060"/>
                </a:solidFill>
                <a:latin typeface="Calibri" panose="020F0502020204030204" pitchFamily="34" charset="0"/>
                <a:cs typeface="Calibri" panose="020F0502020204030204" pitchFamily="34" charset="0"/>
              </a:rPr>
              <a:t>Malaysia, which established the Labuan International Business and Financial Centre (IBFC) in 1990, </a:t>
            </a:r>
          </a:p>
          <a:p>
            <a:pPr marL="1181250" lvl="2" indent="-400050" algn="just">
              <a:spcBef>
                <a:spcPct val="20000"/>
              </a:spcBef>
              <a:buClr>
                <a:srgbClr val="1F497D"/>
              </a:buClr>
              <a:buFont typeface="+mj-lt"/>
              <a:buAutoNum type="romanLcPeriod"/>
              <a:defRPr/>
            </a:pPr>
            <a:r>
              <a:rPr lang="en-IN" sz="1200" dirty="0">
                <a:solidFill>
                  <a:srgbClr val="002060"/>
                </a:solidFill>
                <a:latin typeface="Calibri" panose="020F0502020204030204" pitchFamily="34" charset="0"/>
                <a:cs typeface="Calibri" panose="020F0502020204030204" pitchFamily="34" charset="0"/>
              </a:rPr>
              <a:t>UAE established the Dubai International Financial Services Centre (DIFC) in 2000 </a:t>
            </a:r>
          </a:p>
          <a:p>
            <a:pPr marL="1181250" lvl="2" indent="-400050" algn="just">
              <a:spcBef>
                <a:spcPct val="20000"/>
              </a:spcBef>
              <a:buClr>
                <a:srgbClr val="1F497D"/>
              </a:buClr>
              <a:buFont typeface="+mj-lt"/>
              <a:buAutoNum type="romanLcPeriod"/>
              <a:defRPr/>
            </a:pPr>
            <a:r>
              <a:rPr lang="en-IN" sz="1200" dirty="0">
                <a:solidFill>
                  <a:srgbClr val="002060"/>
                </a:solidFill>
                <a:latin typeface="Calibri" panose="020F0502020204030204" pitchFamily="34" charset="0"/>
                <a:cs typeface="Calibri" panose="020F0502020204030204" pitchFamily="34" charset="0"/>
              </a:rPr>
              <a:t>Abu Dhabi Global Markets (ADGM) in 2015 and </a:t>
            </a:r>
          </a:p>
          <a:p>
            <a:pPr marL="1181250" lvl="2" indent="-400050" algn="just">
              <a:spcBef>
                <a:spcPct val="20000"/>
              </a:spcBef>
              <a:buClr>
                <a:srgbClr val="1F497D"/>
              </a:buClr>
              <a:buFont typeface="+mj-lt"/>
              <a:buAutoNum type="romanLcPeriod"/>
              <a:defRPr/>
            </a:pPr>
            <a:r>
              <a:rPr lang="en-IN" sz="1200" dirty="0">
                <a:solidFill>
                  <a:srgbClr val="002060"/>
                </a:solidFill>
                <a:latin typeface="Calibri" panose="020F0502020204030204" pitchFamily="34" charset="0"/>
                <a:cs typeface="Calibri" panose="020F0502020204030204" pitchFamily="34" charset="0"/>
              </a:rPr>
              <a:t>Qatar established the Qatar Financial Centre (QFC) in Doha in 2005.</a:t>
            </a:r>
          </a:p>
          <a:p>
            <a:pPr marL="1181250" lvl="2" indent="-400050" algn="just">
              <a:spcBef>
                <a:spcPct val="20000"/>
              </a:spcBef>
              <a:buClr>
                <a:srgbClr val="1F497D"/>
              </a:buClr>
              <a:buFont typeface="+mj-lt"/>
              <a:buAutoNum type="romanLcPeriod"/>
              <a:defRPr/>
            </a:pPr>
            <a:endParaRPr lang="en-IN" sz="1200" dirty="0">
              <a:solidFill>
                <a:srgbClr val="002060"/>
              </a:solidFill>
              <a:latin typeface="Calibri" panose="020F0502020204030204" pitchFamily="34" charset="0"/>
              <a:cs typeface="Calibri" panose="020F0502020204030204" pitchFamily="34" charset="0"/>
            </a:endParaRPr>
          </a:p>
          <a:p>
            <a:pPr marL="1181250" lvl="2" indent="-400050" algn="just">
              <a:spcBef>
                <a:spcPct val="20000"/>
              </a:spcBef>
              <a:buClr>
                <a:srgbClr val="1F497D"/>
              </a:buClr>
              <a:buFont typeface="+mj-lt"/>
              <a:buAutoNum type="romanLcPeriod"/>
              <a:defRPr/>
            </a:pPr>
            <a:endParaRPr lang="en-IN" sz="1200" dirty="0">
              <a:solidFill>
                <a:srgbClr val="002060"/>
              </a:solidFill>
              <a:latin typeface="Calibri" panose="020F0502020204030204" pitchFamily="34" charset="0"/>
              <a:cs typeface="Calibri" panose="020F0502020204030204" pitchFamily="34" charset="0"/>
            </a:endParaRPr>
          </a:p>
          <a:p>
            <a:pPr marL="285750" marR="0" lvl="0" indent="-285750" algn="just" fontAlgn="auto">
              <a:spcBef>
                <a:spcPct val="20000"/>
              </a:spcBef>
              <a:spcAft>
                <a:spcPts val="0"/>
              </a:spcAft>
              <a:buClr>
                <a:srgbClr val="1F497D"/>
              </a:buClr>
              <a:buSzTx/>
              <a:buFont typeface="Wingdings" panose="05000000000000000000" pitchFamily="2" charset="2"/>
              <a:buChar char="v"/>
              <a:tabLst/>
              <a:defRPr/>
            </a:pPr>
            <a:r>
              <a:rPr lang="en-US" sz="1200" dirty="0">
                <a:solidFill>
                  <a:srgbClr val="002060"/>
                </a:solidFill>
                <a:latin typeface="Calibri" panose="020F0502020204030204" pitchFamily="34" charset="0"/>
                <a:cs typeface="Calibri" panose="020F0502020204030204" pitchFamily="34" charset="0"/>
              </a:rPr>
              <a:t>Despite development of IFSCs across the globe and particularly in close vicinity in Asia and the Middle east, </a:t>
            </a:r>
            <a:r>
              <a:rPr lang="en-US" sz="1200" b="1" i="1" dirty="0">
                <a:solidFill>
                  <a:srgbClr val="002060"/>
                </a:solidFill>
                <a:latin typeface="Calibri" panose="020F0502020204030204" pitchFamily="34" charset="0"/>
                <a:cs typeface="Calibri" panose="020F0502020204030204" pitchFamily="34" charset="0"/>
              </a:rPr>
              <a:t>India </a:t>
            </a:r>
            <a:r>
              <a:rPr lang="en-IN" sz="1200" b="1" i="1" dirty="0">
                <a:solidFill>
                  <a:srgbClr val="002060"/>
                </a:solidFill>
                <a:latin typeface="Calibri" panose="020F0502020204030204" pitchFamily="34" charset="0"/>
                <a:cs typeface="Calibri" panose="020F0502020204030204" pitchFamily="34" charset="0"/>
              </a:rPr>
              <a:t>was a rather late entrant in establishing an IFSC </a:t>
            </a:r>
            <a:r>
              <a:rPr lang="en-IN" sz="1200" dirty="0">
                <a:solidFill>
                  <a:srgbClr val="002060"/>
                </a:solidFill>
                <a:latin typeface="Calibri" panose="020F0502020204030204" pitchFamily="34" charset="0"/>
                <a:cs typeface="Calibri" panose="020F0502020204030204" pitchFamily="34" charset="0"/>
              </a:rPr>
              <a:t>mainly due to following reasons-</a:t>
            </a:r>
          </a:p>
          <a:p>
            <a:pPr marL="666900" lvl="1" indent="-342900" algn="just">
              <a:spcBef>
                <a:spcPct val="20000"/>
              </a:spcBef>
              <a:buClr>
                <a:srgbClr val="1F497D"/>
              </a:buClr>
              <a:buFont typeface="Arial" panose="020B0604020202020204" pitchFamily="34" charset="0"/>
              <a:buChar char="•"/>
              <a:defRPr/>
            </a:pPr>
            <a:r>
              <a:rPr lang="en-IN" sz="1200" dirty="0">
                <a:solidFill>
                  <a:srgbClr val="002060"/>
                </a:solidFill>
                <a:latin typeface="Calibri" panose="020F0502020204030204" pitchFamily="34" charset="0"/>
                <a:cs typeface="Calibri" panose="020F0502020204030204" pitchFamily="34" charset="0"/>
              </a:rPr>
              <a:t>Liberalization of the Indian economy began only after the 1991 LPG reforms, which paved the way for gradual and calibrated integration of Indian economy into the global financial system</a:t>
            </a:r>
          </a:p>
          <a:p>
            <a:pPr marL="666900" lvl="1" indent="-342900" algn="just">
              <a:spcBef>
                <a:spcPct val="20000"/>
              </a:spcBef>
              <a:buClr>
                <a:srgbClr val="1F497D"/>
              </a:buClr>
              <a:buFont typeface="Arial" panose="020B0604020202020204" pitchFamily="34" charset="0"/>
              <a:buChar char="•"/>
              <a:defRPr/>
            </a:pPr>
            <a:r>
              <a:rPr lang="en-IN" sz="1200" dirty="0">
                <a:solidFill>
                  <a:srgbClr val="002060"/>
                </a:solidFill>
                <a:latin typeface="Calibri" panose="020F0502020204030204" pitchFamily="34" charset="0"/>
                <a:cs typeface="Calibri" panose="020F0502020204030204" pitchFamily="34" charset="0"/>
              </a:rPr>
              <a:t>The 2008 Global Financial Crisis was a big setback for the entire developing world</a:t>
            </a:r>
          </a:p>
          <a:p>
            <a:pPr marL="285750" indent="-285750" algn="just">
              <a:spcBef>
                <a:spcPct val="20000"/>
              </a:spcBef>
              <a:buClr>
                <a:srgbClr val="1F497D"/>
              </a:buClr>
              <a:buFont typeface="Wingdings" panose="05000000000000000000" pitchFamily="2" charset="2"/>
              <a:buChar char="v"/>
              <a:defRPr/>
            </a:pPr>
            <a:endParaRPr lang="en-IN" sz="1200" dirty="0">
              <a:solidFill>
                <a:srgbClr val="002060"/>
              </a:solidFill>
              <a:latin typeface="Calibri" panose="020F0502020204030204" pitchFamily="34" charset="0"/>
              <a:cs typeface="Calibri" panose="020F0502020204030204" pitchFamily="34" charset="0"/>
            </a:endParaRPr>
          </a:p>
          <a:p>
            <a:pPr marL="285750" indent="-285750" algn="just">
              <a:spcBef>
                <a:spcPct val="20000"/>
              </a:spcBef>
              <a:buClr>
                <a:srgbClr val="1F497D"/>
              </a:buClr>
              <a:buFont typeface="Wingdings" panose="05000000000000000000" pitchFamily="2" charset="2"/>
              <a:buChar char="v"/>
              <a:defRPr/>
            </a:pPr>
            <a:r>
              <a:rPr lang="en-IN" sz="1200" dirty="0">
                <a:solidFill>
                  <a:srgbClr val="002060"/>
                </a:solidFill>
                <a:latin typeface="Calibri" panose="020F0502020204030204" pitchFamily="34" charset="0"/>
                <a:cs typeface="Calibri" panose="020F0502020204030204" pitchFamily="34" charset="0"/>
              </a:rPr>
              <a:t>It was in </a:t>
            </a:r>
            <a:r>
              <a:rPr lang="en-IN" sz="1200" b="1" dirty="0">
                <a:solidFill>
                  <a:srgbClr val="002060"/>
                </a:solidFill>
                <a:latin typeface="Calibri" panose="020F0502020204030204" pitchFamily="34" charset="0"/>
                <a:cs typeface="Calibri" panose="020F0502020204030204" pitchFamily="34" charset="0"/>
              </a:rPr>
              <a:t>2015</a:t>
            </a:r>
            <a:r>
              <a:rPr lang="en-IN" sz="1200" dirty="0">
                <a:solidFill>
                  <a:srgbClr val="002060"/>
                </a:solidFill>
                <a:latin typeface="Calibri" panose="020F0502020204030204" pitchFamily="34" charset="0"/>
                <a:cs typeface="Calibri" panose="020F0502020204030204" pitchFamily="34" charset="0"/>
              </a:rPr>
              <a:t>, India</a:t>
            </a:r>
            <a:r>
              <a:rPr lang="en-US" sz="1200" dirty="0">
                <a:solidFill>
                  <a:srgbClr val="002060"/>
                </a:solidFill>
                <a:latin typeface="Calibri" panose="020F0502020204030204" pitchFamily="34" charset="0"/>
                <a:cs typeface="Calibri" panose="020F0502020204030204" pitchFamily="34" charset="0"/>
              </a:rPr>
              <a:t>’</a:t>
            </a:r>
            <a:r>
              <a:rPr lang="en-IN" sz="1200" dirty="0">
                <a:solidFill>
                  <a:srgbClr val="002060"/>
                </a:solidFill>
                <a:latin typeface="Calibri" panose="020F0502020204030204" pitchFamily="34" charset="0"/>
                <a:cs typeface="Calibri" panose="020F0502020204030204" pitchFamily="34" charset="0"/>
              </a:rPr>
              <a:t>s tryst with </a:t>
            </a:r>
            <a:r>
              <a:rPr lang="en-IN" sz="1200" b="1" i="1" dirty="0">
                <a:solidFill>
                  <a:srgbClr val="002060"/>
                </a:solidFill>
                <a:latin typeface="Calibri" panose="020F0502020204030204" pitchFamily="34" charset="0"/>
                <a:cs typeface="Calibri" panose="020F0502020204030204" pitchFamily="34" charset="0"/>
              </a:rPr>
              <a:t>operationalizing the maiden IFSC in GIFT City became a reality</a:t>
            </a:r>
            <a:r>
              <a:rPr lang="en-IN" sz="1200" dirty="0">
                <a:solidFill>
                  <a:srgbClr val="002060"/>
                </a:solidFill>
                <a:latin typeface="Calibri" panose="020F0502020204030204" pitchFamily="34" charset="0"/>
                <a:cs typeface="Calibri" panose="020F0502020204030204" pitchFamily="34" charset="0"/>
              </a:rPr>
              <a:t>. </a:t>
            </a:r>
          </a:p>
          <a:p>
            <a:pPr marL="285750" indent="-285750" algn="just">
              <a:spcBef>
                <a:spcPct val="20000"/>
              </a:spcBef>
              <a:buClr>
                <a:srgbClr val="1F497D"/>
              </a:buClr>
              <a:buFont typeface="Wingdings" panose="05000000000000000000" pitchFamily="2" charset="2"/>
              <a:buChar char="v"/>
              <a:defRPr/>
            </a:pPr>
            <a:endParaRPr lang="en-IN" sz="1200" dirty="0">
              <a:solidFill>
                <a:srgbClr val="002060"/>
              </a:solidFill>
              <a:latin typeface="Calibri" panose="020F0502020204030204" pitchFamily="34" charset="0"/>
              <a:cs typeface="Calibri" panose="020F0502020204030204" pitchFamily="34" charset="0"/>
            </a:endParaRPr>
          </a:p>
          <a:p>
            <a:pPr marL="285750" indent="-285750" algn="just">
              <a:spcBef>
                <a:spcPct val="20000"/>
              </a:spcBef>
              <a:buClr>
                <a:srgbClr val="1F497D"/>
              </a:buClr>
              <a:buFont typeface="Wingdings" panose="05000000000000000000" pitchFamily="2" charset="2"/>
              <a:buChar char="v"/>
              <a:defRPr/>
            </a:pPr>
            <a:r>
              <a:rPr lang="en-IN" sz="1200" dirty="0">
                <a:solidFill>
                  <a:srgbClr val="002060"/>
                </a:solidFill>
                <a:latin typeface="Calibri" panose="020F0502020204030204" pitchFamily="34" charset="0"/>
                <a:cs typeface="Calibri" panose="020F0502020204030204" pitchFamily="34" charset="0"/>
              </a:rPr>
              <a:t>A spin-off advantage of being a late entrant in the global IFC ecosystem, was that India could evaluate, assess and </a:t>
            </a:r>
            <a:r>
              <a:rPr lang="en-IN" sz="1200" b="1" dirty="0">
                <a:solidFill>
                  <a:srgbClr val="002060"/>
                </a:solidFill>
                <a:latin typeface="Calibri" panose="020F0502020204030204" pitchFamily="34" charset="0"/>
                <a:cs typeface="Calibri" panose="020F0502020204030204" pitchFamily="34" charset="0"/>
              </a:rPr>
              <a:t>learn from the development models adopted by other offshore financial centres</a:t>
            </a:r>
            <a:r>
              <a:rPr lang="en-IN" sz="1200" b="1" dirty="0">
                <a:solidFill>
                  <a:schemeClr val="accent6"/>
                </a:solidFill>
                <a:latin typeface="Calibri" panose="020F0502020204030204" pitchFamily="34" charset="0"/>
                <a:cs typeface="Calibri" panose="020F0502020204030204" pitchFamily="34" charset="0"/>
              </a:rPr>
              <a:t> </a:t>
            </a:r>
            <a:r>
              <a:rPr lang="en-IN" sz="1200" dirty="0">
                <a:solidFill>
                  <a:srgbClr val="002060"/>
                </a:solidFill>
                <a:latin typeface="Calibri" panose="020F0502020204030204" pitchFamily="34" charset="0"/>
                <a:cs typeface="Calibri" panose="020F0502020204030204" pitchFamily="34" charset="0"/>
              </a:rPr>
              <a:t>in their respective jurisdictions.</a:t>
            </a:r>
          </a:p>
          <a:p>
            <a:pPr marL="285750" indent="-285750" algn="just">
              <a:spcBef>
                <a:spcPct val="20000"/>
              </a:spcBef>
              <a:buClr>
                <a:srgbClr val="1F497D"/>
              </a:buClr>
              <a:buFont typeface="Wingdings" panose="05000000000000000000" pitchFamily="2" charset="2"/>
              <a:buChar char="v"/>
              <a:defRPr/>
            </a:pPr>
            <a:endParaRPr lang="en-US" sz="1200" dirty="0">
              <a:solidFill>
                <a:srgbClr val="002060"/>
              </a:solidFill>
              <a:latin typeface="Calibri" panose="020F0502020204030204" pitchFamily="34" charset="0"/>
              <a:cs typeface="Calibri" panose="020F0502020204030204" pitchFamily="34" charset="0"/>
            </a:endParaRPr>
          </a:p>
          <a:p>
            <a:pPr marL="285750" indent="-285750" algn="just">
              <a:spcBef>
                <a:spcPct val="20000"/>
              </a:spcBef>
              <a:buClr>
                <a:srgbClr val="1F497D"/>
              </a:buClr>
              <a:buFont typeface="Wingdings" panose="05000000000000000000" pitchFamily="2" charset="2"/>
              <a:buChar char="v"/>
              <a:defRPr/>
            </a:pPr>
            <a:r>
              <a:rPr lang="en-US" sz="1200" dirty="0">
                <a:solidFill>
                  <a:srgbClr val="002060"/>
                </a:solidFill>
                <a:latin typeface="Calibri" panose="020F0502020204030204" pitchFamily="34" charset="0"/>
                <a:cs typeface="Calibri" panose="020F0502020204030204" pitchFamily="34" charset="0"/>
              </a:rPr>
              <a:t>In last 9 years GIFT IFSC has shown remarkable growth.</a:t>
            </a:r>
          </a:p>
          <a:p>
            <a:pPr marL="285750" indent="-285750" algn="just">
              <a:spcBef>
                <a:spcPct val="20000"/>
              </a:spcBef>
              <a:buClr>
                <a:srgbClr val="1F497D"/>
              </a:buClr>
              <a:buFont typeface="Wingdings" panose="05000000000000000000" pitchFamily="2" charset="2"/>
              <a:buChar char="v"/>
              <a:defRPr/>
            </a:pPr>
            <a:endParaRPr lang="en-US" sz="1200" dirty="0">
              <a:solidFill>
                <a:srgbClr val="002060"/>
              </a:solidFill>
              <a:latin typeface="Calibri" panose="020F0502020204030204" pitchFamily="34" charset="0"/>
              <a:cs typeface="Calibri" panose="020F0502020204030204" pitchFamily="34" charset="0"/>
            </a:endParaRPr>
          </a:p>
          <a:p>
            <a:pPr marL="285750" indent="-285750" algn="just">
              <a:spcBef>
                <a:spcPct val="20000"/>
              </a:spcBef>
              <a:buClr>
                <a:srgbClr val="1F497D"/>
              </a:buClr>
              <a:buFont typeface="Wingdings" panose="05000000000000000000" pitchFamily="2" charset="2"/>
              <a:buChar char="v"/>
              <a:defRPr/>
            </a:pPr>
            <a:r>
              <a:rPr lang="en-US" sz="1200" dirty="0">
                <a:solidFill>
                  <a:srgbClr val="002060"/>
                </a:solidFill>
                <a:latin typeface="Calibri" panose="020F0502020204030204" pitchFamily="34" charset="0"/>
                <a:cs typeface="Calibri" panose="020F0502020204030204" pitchFamily="34" charset="0"/>
              </a:rPr>
              <a:t>As per thirty-fourth edition of the Global Financial Centres Index (GFCI 34) published on 28 September 2023 financial </a:t>
            </a:r>
            <a:r>
              <a:rPr lang="en-US" sz="1200" dirty="0" err="1">
                <a:solidFill>
                  <a:srgbClr val="002060"/>
                </a:solidFill>
                <a:latin typeface="Calibri" panose="020F0502020204030204" pitchFamily="34" charset="0"/>
                <a:cs typeface="Calibri" panose="020F0502020204030204" pitchFamily="34" charset="0"/>
              </a:rPr>
              <a:t>centres</a:t>
            </a:r>
            <a:r>
              <a:rPr lang="en-US" sz="1200" dirty="0">
                <a:solidFill>
                  <a:srgbClr val="002060"/>
                </a:solidFill>
                <a:latin typeface="Calibri" panose="020F0502020204030204" pitchFamily="34" charset="0"/>
                <a:cs typeface="Calibri" panose="020F0502020204030204" pitchFamily="34" charset="0"/>
              </a:rPr>
              <a:t> in New York, London, Singapore, Hong Kong, are the top four in the world, while Tokyo and Dubai stand 20 and 21 respectively on the index. </a:t>
            </a:r>
            <a:r>
              <a:rPr lang="en-US" sz="1200" b="1" dirty="0">
                <a:solidFill>
                  <a:srgbClr val="002060"/>
                </a:solidFill>
                <a:latin typeface="Calibri" panose="020F0502020204030204" pitchFamily="34" charset="0"/>
                <a:cs typeface="Calibri" panose="020F0502020204030204" pitchFamily="34" charset="0"/>
              </a:rPr>
              <a:t>Gandhinagar’s GIFT City</a:t>
            </a:r>
            <a:r>
              <a:rPr lang="en-US" sz="1200" dirty="0">
                <a:solidFill>
                  <a:srgbClr val="002060"/>
                </a:solidFill>
                <a:latin typeface="Calibri" panose="020F0502020204030204" pitchFamily="34" charset="0"/>
                <a:cs typeface="Calibri" panose="020F0502020204030204" pitchFamily="34" charset="0"/>
              </a:rPr>
              <a:t> has improved its ranking on the index of global financial </a:t>
            </a:r>
            <a:r>
              <a:rPr lang="en-US" sz="1200" dirty="0" err="1">
                <a:solidFill>
                  <a:srgbClr val="002060"/>
                </a:solidFill>
                <a:latin typeface="Calibri" panose="020F0502020204030204" pitchFamily="34" charset="0"/>
                <a:cs typeface="Calibri" panose="020F0502020204030204" pitchFamily="34" charset="0"/>
              </a:rPr>
              <a:t>centres</a:t>
            </a:r>
            <a:r>
              <a:rPr lang="en-US" sz="1200" dirty="0">
                <a:solidFill>
                  <a:srgbClr val="002060"/>
                </a:solidFill>
                <a:latin typeface="Calibri" panose="020F0502020204030204" pitchFamily="34" charset="0"/>
                <a:cs typeface="Calibri" panose="020F0502020204030204" pitchFamily="34" charset="0"/>
              </a:rPr>
              <a:t> from 67 to </a:t>
            </a:r>
            <a:r>
              <a:rPr lang="en-US" sz="1200" b="1" dirty="0">
                <a:solidFill>
                  <a:srgbClr val="002060"/>
                </a:solidFill>
                <a:latin typeface="Calibri" panose="020F0502020204030204" pitchFamily="34" charset="0"/>
                <a:cs typeface="Calibri" panose="020F0502020204030204" pitchFamily="34" charset="0"/>
              </a:rPr>
              <a:t>62</a:t>
            </a:r>
            <a:r>
              <a:rPr lang="en-US" sz="1200" dirty="0">
                <a:solidFill>
                  <a:srgbClr val="002060"/>
                </a:solidFill>
                <a:latin typeface="Calibri" panose="020F0502020204030204" pitchFamily="34" charset="0"/>
                <a:cs typeface="Calibri" panose="020F0502020204030204" pitchFamily="34" charset="0"/>
              </a:rPr>
              <a:t>. The GFCI serves as a valuable reference for policy and investment decision-makers.</a:t>
            </a:r>
          </a:p>
          <a:p>
            <a:pPr marL="285750" indent="-285750" algn="just">
              <a:spcBef>
                <a:spcPct val="20000"/>
              </a:spcBef>
              <a:buClr>
                <a:srgbClr val="1F497D"/>
              </a:buClr>
              <a:buFont typeface="Wingdings" panose="05000000000000000000" pitchFamily="2" charset="2"/>
              <a:buChar char="v"/>
              <a:defRPr/>
            </a:pPr>
            <a:endParaRPr lang="en-US" sz="1200" dirty="0">
              <a:solidFill>
                <a:srgbClr val="002060"/>
              </a:solidFill>
              <a:latin typeface="Calibri" panose="020F0502020204030204" pitchFamily="34" charset="0"/>
              <a:cs typeface="Calibri" panose="020F0502020204030204" pitchFamily="34" charset="0"/>
            </a:endParaRPr>
          </a:p>
          <a:p>
            <a:pPr marL="285750" indent="-285750" algn="just">
              <a:spcBef>
                <a:spcPct val="20000"/>
              </a:spcBef>
              <a:buClr>
                <a:srgbClr val="1F497D"/>
              </a:buClr>
              <a:buFont typeface="Wingdings" panose="05000000000000000000" pitchFamily="2" charset="2"/>
              <a:buChar char="v"/>
              <a:defRPr/>
            </a:pPr>
            <a:r>
              <a:rPr lang="en-US" sz="1200" dirty="0">
                <a:solidFill>
                  <a:srgbClr val="002060"/>
                </a:solidFill>
                <a:latin typeface="Calibri" panose="020F0502020204030204" pitchFamily="34" charset="0"/>
                <a:cs typeface="Calibri" panose="020F0502020204030204" pitchFamily="34" charset="0"/>
              </a:rPr>
              <a:t>It is envisaged that Gandhinagar’s GIFT City shall secure a position in the world’s top 10 in next few years.</a:t>
            </a:r>
          </a:p>
          <a:p>
            <a:pPr marL="285750" indent="-285750" algn="just">
              <a:spcBef>
                <a:spcPct val="20000"/>
              </a:spcBef>
              <a:buClr>
                <a:srgbClr val="1F497D"/>
              </a:buClr>
              <a:buFont typeface="Wingdings" panose="05000000000000000000" pitchFamily="2" charset="2"/>
              <a:buChar char="v"/>
              <a:defRPr/>
            </a:pPr>
            <a:endParaRPr lang="en-US" sz="1200" dirty="0">
              <a:solidFill>
                <a:srgbClr val="002060"/>
              </a:solidFill>
              <a:latin typeface="Calibri" panose="020F0502020204030204" pitchFamily="34" charset="0"/>
              <a:cs typeface="Calibri" panose="020F0502020204030204" pitchFamily="34" charset="0"/>
            </a:endParaRPr>
          </a:p>
          <a:p>
            <a:pPr marR="0" lvl="0" algn="just" fontAlgn="auto">
              <a:spcBef>
                <a:spcPct val="20000"/>
              </a:spcBef>
              <a:spcAft>
                <a:spcPts val="0"/>
              </a:spcAft>
              <a:buClr>
                <a:srgbClr val="1F497D"/>
              </a:buClr>
              <a:buSzTx/>
              <a:tabLst/>
              <a:defRPr/>
            </a:pPr>
            <a:endParaRPr lang="en-IN" sz="1200" dirty="0">
              <a:solidFill>
                <a:srgbClr val="002060"/>
              </a:solidFill>
              <a:latin typeface="Calibri" panose="020F0502020204030204" pitchFamily="34" charset="0"/>
              <a:cs typeface="Calibri" panose="020F0502020204030204" pitchFamily="34" charset="0"/>
            </a:endParaRPr>
          </a:p>
          <a:p>
            <a:pPr marR="0" lvl="0" algn="just" fontAlgn="auto">
              <a:spcBef>
                <a:spcPct val="20000"/>
              </a:spcBef>
              <a:spcAft>
                <a:spcPts val="0"/>
              </a:spcAft>
              <a:buClr>
                <a:srgbClr val="1F497D"/>
              </a:buClr>
              <a:buSzTx/>
              <a:tabLst/>
              <a:defRPr/>
            </a:pPr>
            <a:r>
              <a:rPr lang="en-IN" sz="1200" dirty="0">
                <a:solidFill>
                  <a:srgbClr val="002060"/>
                </a:solidFill>
                <a:latin typeface="Calibri" panose="020F0502020204030204" pitchFamily="34" charset="0"/>
                <a:cs typeface="Calibri" panose="020F0502020204030204" pitchFamily="34" charset="0"/>
              </a:rPr>
              <a:t>There were </a:t>
            </a:r>
            <a:r>
              <a:rPr lang="en-IN" sz="1200" b="1" dirty="0">
                <a:solidFill>
                  <a:srgbClr val="002060"/>
                </a:solidFill>
                <a:latin typeface="Calibri" panose="020F0502020204030204" pitchFamily="34" charset="0"/>
                <a:cs typeface="Calibri" panose="020F0502020204030204" pitchFamily="34" charset="0"/>
              </a:rPr>
              <a:t>three reasons </a:t>
            </a:r>
            <a:r>
              <a:rPr lang="en-IN" sz="1200" dirty="0">
                <a:solidFill>
                  <a:srgbClr val="002060"/>
                </a:solidFill>
                <a:latin typeface="Calibri" panose="020F0502020204030204" pitchFamily="34" charset="0"/>
                <a:cs typeface="Calibri" panose="020F0502020204030204" pitchFamily="34" charset="0"/>
              </a:rPr>
              <a:t>on the policy front which compelled India to follow the path of IFSC-</a:t>
            </a:r>
          </a:p>
          <a:p>
            <a:pPr marR="0" lvl="0" algn="just" fontAlgn="auto">
              <a:spcBef>
                <a:spcPct val="20000"/>
              </a:spcBef>
              <a:spcAft>
                <a:spcPts val="0"/>
              </a:spcAft>
              <a:buClr>
                <a:srgbClr val="1F497D"/>
              </a:buClr>
              <a:buSzTx/>
              <a:tabLst/>
              <a:defRPr/>
            </a:pPr>
            <a:endParaRPr lang="en-IN" sz="1200" dirty="0">
              <a:solidFill>
                <a:srgbClr val="002060"/>
              </a:solidFill>
              <a:latin typeface="Calibri" panose="020F0502020204030204" pitchFamily="34" charset="0"/>
              <a:cs typeface="Calibri" panose="020F0502020204030204" pitchFamily="34" charset="0"/>
            </a:endParaRPr>
          </a:p>
          <a:p>
            <a:pPr marL="666900" lvl="1" indent="-342900" algn="just">
              <a:spcBef>
                <a:spcPct val="20000"/>
              </a:spcBef>
              <a:buClr>
                <a:srgbClr val="1F497D"/>
              </a:buClr>
              <a:buFont typeface="Arial" panose="020B0604020202020204" pitchFamily="34" charset="0"/>
              <a:buChar char="•"/>
              <a:defRPr/>
            </a:pPr>
            <a:r>
              <a:rPr lang="en-IN" sz="1200" dirty="0">
                <a:solidFill>
                  <a:srgbClr val="002060"/>
                </a:solidFill>
                <a:latin typeface="Calibri" panose="020F0502020204030204" pitchFamily="34" charset="0"/>
                <a:cs typeface="Calibri" panose="020F0502020204030204" pitchFamily="34" charset="0"/>
              </a:rPr>
              <a:t>Indian being the </a:t>
            </a:r>
            <a:r>
              <a:rPr lang="en-IN" sz="1200" b="1" dirty="0">
                <a:solidFill>
                  <a:srgbClr val="002060"/>
                </a:solidFill>
                <a:latin typeface="Calibri" panose="020F0502020204030204" pitchFamily="34" charset="0"/>
                <a:cs typeface="Calibri" panose="020F0502020204030204" pitchFamily="34" charset="0"/>
              </a:rPr>
              <a:t>largest and fastest growing major economies </a:t>
            </a:r>
            <a:r>
              <a:rPr lang="en-IN" sz="1200" dirty="0">
                <a:solidFill>
                  <a:srgbClr val="002060"/>
                </a:solidFill>
                <a:latin typeface="Calibri" panose="020F0502020204030204" pitchFamily="34" charset="0"/>
                <a:cs typeface="Calibri" panose="020F0502020204030204" pitchFamily="34" charset="0"/>
              </a:rPr>
              <a:t>in the world, therefore, GIFT IFSC has potential to transform India from being an importer of IFS to become self-sufficient as well as an exporter of IFS. Moreover, it was estimated that even under conservative assumptions, purchases by Indian households and firms of IFS will be nearly $50 billion by 2015 and could exceed $120 billion by 2025.</a:t>
            </a:r>
          </a:p>
          <a:p>
            <a:pPr marL="666900" lvl="1" indent="-342900" algn="just">
              <a:spcBef>
                <a:spcPct val="20000"/>
              </a:spcBef>
              <a:buClr>
                <a:srgbClr val="1F497D"/>
              </a:buClr>
              <a:buFont typeface="Arial" panose="020B0604020202020204" pitchFamily="34" charset="0"/>
              <a:buChar char="•"/>
              <a:defRPr/>
            </a:pPr>
            <a:endParaRPr lang="en-IN" sz="1200" dirty="0">
              <a:solidFill>
                <a:srgbClr val="002060"/>
              </a:solidFill>
              <a:latin typeface="Calibri" panose="020F0502020204030204" pitchFamily="34" charset="0"/>
              <a:cs typeface="Calibri" panose="020F0502020204030204" pitchFamily="34" charset="0"/>
            </a:endParaRPr>
          </a:p>
          <a:p>
            <a:pPr marL="666900" lvl="1" indent="-342900" algn="just">
              <a:spcBef>
                <a:spcPct val="20000"/>
              </a:spcBef>
              <a:buClr>
                <a:srgbClr val="1F497D"/>
              </a:buClr>
              <a:buFont typeface="Arial" panose="020B0604020202020204" pitchFamily="34" charset="0"/>
              <a:buChar char="•"/>
              <a:defRPr/>
            </a:pPr>
            <a:r>
              <a:rPr lang="en-IN" sz="1200" dirty="0">
                <a:solidFill>
                  <a:srgbClr val="002060"/>
                </a:solidFill>
                <a:latin typeface="Calibri" panose="020F0502020204030204" pitchFamily="34" charset="0"/>
                <a:cs typeface="Calibri" panose="020F0502020204030204" pitchFamily="34" charset="0"/>
              </a:rPr>
              <a:t>A vibrant IFSC has the potential to act as a </a:t>
            </a:r>
            <a:r>
              <a:rPr lang="en-IN" sz="1200" b="1" dirty="0">
                <a:solidFill>
                  <a:srgbClr val="002060"/>
                </a:solidFill>
                <a:latin typeface="Calibri" panose="020F0502020204030204" pitchFamily="34" charset="0"/>
                <a:cs typeface="Calibri" panose="020F0502020204030204" pitchFamily="34" charset="0"/>
              </a:rPr>
              <a:t>catalyst for growth of domestic India economy</a:t>
            </a:r>
            <a:r>
              <a:rPr lang="en-IN" sz="1200" dirty="0">
                <a:solidFill>
                  <a:srgbClr val="002060"/>
                </a:solidFill>
                <a:latin typeface="Calibri" panose="020F0502020204030204" pitchFamily="34" charset="0"/>
                <a:cs typeface="Calibri" panose="020F0502020204030204" pitchFamily="34" charset="0"/>
              </a:rPr>
              <a:t>. Banking services, asset management, stock market and intermediary services provided in an IFSC attracts huge amounts of global capital inflows which can then be channelized into domestic Indian economy for development purpose.</a:t>
            </a:r>
          </a:p>
          <a:p>
            <a:pPr marL="666900" lvl="1" indent="-342900" algn="just">
              <a:spcBef>
                <a:spcPct val="20000"/>
              </a:spcBef>
              <a:buClr>
                <a:srgbClr val="1F497D"/>
              </a:buClr>
              <a:buFont typeface="Arial" panose="020B0604020202020204" pitchFamily="34" charset="0"/>
              <a:buChar char="•"/>
              <a:defRPr/>
            </a:pPr>
            <a:endParaRPr lang="en-IN" sz="1200" dirty="0">
              <a:solidFill>
                <a:srgbClr val="002060"/>
              </a:solidFill>
              <a:latin typeface="Calibri" panose="020F0502020204030204" pitchFamily="34" charset="0"/>
              <a:cs typeface="Calibri" panose="020F0502020204030204" pitchFamily="34" charset="0"/>
            </a:endParaRPr>
          </a:p>
          <a:p>
            <a:pPr marL="666900" lvl="1" indent="-342900" algn="just">
              <a:spcBef>
                <a:spcPct val="20000"/>
              </a:spcBef>
              <a:buClr>
                <a:srgbClr val="1F497D"/>
              </a:buClr>
              <a:buFont typeface="Arial" panose="020B0604020202020204" pitchFamily="34" charset="0"/>
              <a:buChar char="•"/>
              <a:defRPr/>
            </a:pPr>
            <a:r>
              <a:rPr lang="en-IN" sz="1200" dirty="0">
                <a:solidFill>
                  <a:srgbClr val="002060"/>
                </a:solidFill>
                <a:latin typeface="Calibri" panose="020F0502020204030204" pitchFamily="34" charset="0"/>
                <a:cs typeface="Calibri" panose="020F0502020204030204" pitchFamily="34" charset="0"/>
              </a:rPr>
              <a:t>India has the inherent advantage of having </a:t>
            </a:r>
            <a:r>
              <a:rPr lang="en-IN" sz="1200" b="1" dirty="0">
                <a:solidFill>
                  <a:srgbClr val="002060"/>
                </a:solidFill>
                <a:latin typeface="Calibri" panose="020F0502020204030204" pitchFamily="34" charset="0"/>
                <a:cs typeface="Calibri" panose="020F0502020204030204" pitchFamily="34" charset="0"/>
              </a:rPr>
              <a:t>vast young talent pool</a:t>
            </a:r>
            <a:r>
              <a:rPr lang="en-IN" sz="1200" dirty="0">
                <a:solidFill>
                  <a:srgbClr val="002060"/>
                </a:solidFill>
                <a:latin typeface="Calibri" panose="020F0502020204030204" pitchFamily="34" charset="0"/>
                <a:cs typeface="Calibri" panose="020F0502020204030204" pitchFamily="34" charset="0"/>
              </a:rPr>
              <a:t>, in the field of finance as well as Informational Technology. </a:t>
            </a:r>
          </a:p>
          <a:p>
            <a:pPr marL="666900" lvl="1" indent="-342900" algn="just">
              <a:spcBef>
                <a:spcPct val="20000"/>
              </a:spcBef>
              <a:buClr>
                <a:srgbClr val="1F497D"/>
              </a:buClr>
              <a:buFont typeface="Arial" panose="020B0604020202020204" pitchFamily="34" charset="0"/>
              <a:buChar char="•"/>
              <a:defRPr/>
            </a:pPr>
            <a:endParaRPr lang="en-IN" sz="1200" dirty="0">
              <a:solidFill>
                <a:srgbClr val="002060"/>
              </a:solidFill>
              <a:latin typeface="Calibri" panose="020F0502020204030204" pitchFamily="34" charset="0"/>
              <a:cs typeface="Calibri" panose="020F0502020204030204" pitchFamily="34" charset="0"/>
            </a:endParaRPr>
          </a:p>
          <a:p>
            <a:pPr marL="324000" lvl="1" indent="0" algn="just">
              <a:spcBef>
                <a:spcPct val="20000"/>
              </a:spcBef>
              <a:buClr>
                <a:srgbClr val="1F497D"/>
              </a:buClr>
              <a:buFont typeface="Arial" panose="020B0604020202020204" pitchFamily="34" charset="0"/>
              <a:buNone/>
              <a:defRPr/>
            </a:pPr>
            <a:endParaRPr lang="en-IN" sz="1200" dirty="0">
              <a:solidFill>
                <a:srgbClr val="002060"/>
              </a:solidFill>
              <a:latin typeface="Calibri" panose="020F0502020204030204" pitchFamily="34" charset="0"/>
              <a:cs typeface="Calibri" panose="020F0502020204030204" pitchFamily="34" charset="0"/>
            </a:endParaRPr>
          </a:p>
          <a:p>
            <a:pPr marR="0" lvl="0" algn="just" fontAlgn="auto">
              <a:spcBef>
                <a:spcPct val="20000"/>
              </a:spcBef>
              <a:spcAft>
                <a:spcPts val="0"/>
              </a:spcAft>
              <a:buClr>
                <a:srgbClr val="1F497D"/>
              </a:buClr>
              <a:buSzTx/>
              <a:tabLst/>
              <a:defRPr/>
            </a:pPr>
            <a:r>
              <a:rPr lang="en-IN" sz="1200" dirty="0">
                <a:solidFill>
                  <a:srgbClr val="002060"/>
                </a:solidFill>
                <a:latin typeface="Calibri" panose="020F0502020204030204" pitchFamily="34" charset="0"/>
                <a:cs typeface="Calibri" panose="020F0502020204030204" pitchFamily="34" charset="0"/>
              </a:rPr>
              <a:t>Further, India has a </a:t>
            </a:r>
            <a:r>
              <a:rPr lang="en-IN" sz="1200" b="1" dirty="0">
                <a:solidFill>
                  <a:srgbClr val="002060"/>
                </a:solidFill>
                <a:latin typeface="Calibri" panose="020F0502020204030204" pitchFamily="34" charset="0"/>
                <a:cs typeface="Calibri" panose="020F0502020204030204" pitchFamily="34" charset="0"/>
              </a:rPr>
              <a:t>distinctive advantage in offering IFS for four reasons-</a:t>
            </a:r>
          </a:p>
          <a:p>
            <a:pPr marR="0" lvl="0" algn="just" fontAlgn="auto">
              <a:spcBef>
                <a:spcPct val="20000"/>
              </a:spcBef>
              <a:spcAft>
                <a:spcPts val="0"/>
              </a:spcAft>
              <a:buClr>
                <a:srgbClr val="1F497D"/>
              </a:buClr>
              <a:buSzTx/>
              <a:tabLst/>
              <a:defRPr/>
            </a:pPr>
            <a:endParaRPr lang="en-IN" sz="1200" b="1" dirty="0">
              <a:solidFill>
                <a:srgbClr val="002060"/>
              </a:solidFill>
              <a:latin typeface="Calibri" panose="020F0502020204030204" pitchFamily="34" charset="0"/>
              <a:cs typeface="Calibri" panose="020F0502020204030204" pitchFamily="34" charset="0"/>
            </a:endParaRPr>
          </a:p>
          <a:p>
            <a:pPr marL="666900" lvl="1" indent="-342900" algn="just">
              <a:spcBef>
                <a:spcPct val="20000"/>
              </a:spcBef>
              <a:buClr>
                <a:srgbClr val="1F497D"/>
              </a:buClr>
              <a:buFont typeface="Arial" panose="020B0604020202020204" pitchFamily="34" charset="0"/>
              <a:buChar char="•"/>
              <a:defRPr/>
            </a:pPr>
            <a:r>
              <a:rPr lang="en-IN" sz="1200" dirty="0">
                <a:solidFill>
                  <a:srgbClr val="002060"/>
                </a:solidFill>
                <a:latin typeface="Calibri" panose="020F0502020204030204" pitchFamily="34" charset="0"/>
                <a:cs typeface="Calibri" panose="020F0502020204030204" pitchFamily="34" charset="0"/>
              </a:rPr>
              <a:t>The Indian workforce is </a:t>
            </a:r>
            <a:r>
              <a:rPr lang="en-IN" sz="1200" b="1" dirty="0">
                <a:solidFill>
                  <a:srgbClr val="002060"/>
                </a:solidFill>
                <a:latin typeface="Calibri" panose="020F0502020204030204" pitchFamily="34" charset="0"/>
                <a:cs typeface="Calibri" panose="020F0502020204030204" pitchFamily="34" charset="0"/>
              </a:rPr>
              <a:t>adept at the requisite knowledge and skillset </a:t>
            </a:r>
            <a:r>
              <a:rPr lang="en-IN" sz="1200" dirty="0">
                <a:solidFill>
                  <a:srgbClr val="002060"/>
                </a:solidFill>
                <a:latin typeface="Calibri" panose="020F0502020204030204" pitchFamily="34" charset="0"/>
                <a:cs typeface="Calibri" panose="020F0502020204030204" pitchFamily="34" charset="0"/>
              </a:rPr>
              <a:t>- Trading and risk taking, English, Mathematics, Computer Science, Law.</a:t>
            </a:r>
          </a:p>
          <a:p>
            <a:pPr marL="666900" lvl="1" indent="-342900" algn="just">
              <a:spcBef>
                <a:spcPct val="20000"/>
              </a:spcBef>
              <a:buClr>
                <a:srgbClr val="1F497D"/>
              </a:buClr>
              <a:buFont typeface="Arial" panose="020B0604020202020204" pitchFamily="34" charset="0"/>
              <a:buChar char="•"/>
              <a:defRPr/>
            </a:pPr>
            <a:endParaRPr lang="en-IN" sz="1200" dirty="0">
              <a:solidFill>
                <a:srgbClr val="002060"/>
              </a:solidFill>
              <a:latin typeface="Calibri" panose="020F0502020204030204" pitchFamily="34" charset="0"/>
              <a:cs typeface="Calibri" panose="020F0502020204030204" pitchFamily="34" charset="0"/>
            </a:endParaRPr>
          </a:p>
          <a:p>
            <a:pPr marL="666900" lvl="1" indent="-342900" algn="just">
              <a:spcBef>
                <a:spcPct val="20000"/>
              </a:spcBef>
              <a:buClr>
                <a:srgbClr val="1F497D"/>
              </a:buClr>
              <a:buFont typeface="Arial" panose="020B0604020202020204" pitchFamily="34" charset="0"/>
              <a:buChar char="•"/>
              <a:defRPr/>
            </a:pPr>
            <a:r>
              <a:rPr lang="en-IN" sz="1200" dirty="0">
                <a:solidFill>
                  <a:srgbClr val="002060"/>
                </a:solidFill>
                <a:latin typeface="Calibri" panose="020F0502020204030204" pitchFamily="34" charset="0"/>
                <a:cs typeface="Calibri" panose="020F0502020204030204" pitchFamily="34" charset="0"/>
              </a:rPr>
              <a:t>People of Indian origin are often part of the </a:t>
            </a:r>
            <a:r>
              <a:rPr lang="en-IN" sz="1200" b="1" dirty="0">
                <a:solidFill>
                  <a:srgbClr val="002060"/>
                </a:solidFill>
                <a:latin typeface="Calibri" panose="020F0502020204030204" pitchFamily="34" charset="0"/>
                <a:cs typeface="Calibri" panose="020F0502020204030204" pitchFamily="34" charset="0"/>
              </a:rPr>
              <a:t>top-level management of global financial firms</a:t>
            </a:r>
            <a:r>
              <a:rPr lang="en-IN" sz="1200" dirty="0">
                <a:solidFill>
                  <a:srgbClr val="002060"/>
                </a:solidFill>
                <a:latin typeface="Calibri" panose="020F0502020204030204" pitchFamily="34" charset="0"/>
                <a:cs typeface="Calibri" panose="020F0502020204030204" pitchFamily="34" charset="0"/>
              </a:rPr>
              <a:t>. Thus, they may take note of developments in the Indian IFS sphere and avail them.</a:t>
            </a:r>
          </a:p>
          <a:p>
            <a:pPr marL="666900" lvl="1" indent="-342900" algn="just">
              <a:spcBef>
                <a:spcPct val="20000"/>
              </a:spcBef>
              <a:buClr>
                <a:srgbClr val="1F497D"/>
              </a:buClr>
              <a:buFont typeface="Arial" panose="020B0604020202020204" pitchFamily="34" charset="0"/>
              <a:buChar char="•"/>
              <a:defRPr/>
            </a:pPr>
            <a:endParaRPr lang="en-IN" sz="1200" dirty="0">
              <a:solidFill>
                <a:srgbClr val="002060"/>
              </a:solidFill>
              <a:latin typeface="Calibri" panose="020F0502020204030204" pitchFamily="34" charset="0"/>
              <a:cs typeface="Calibri" panose="020F0502020204030204" pitchFamily="34" charset="0"/>
            </a:endParaRPr>
          </a:p>
          <a:p>
            <a:pPr marL="666900" lvl="1" indent="-342900" algn="just">
              <a:spcBef>
                <a:spcPct val="20000"/>
              </a:spcBef>
              <a:buClr>
                <a:srgbClr val="1F497D"/>
              </a:buClr>
              <a:buFont typeface="Arial" panose="020B0604020202020204" pitchFamily="34" charset="0"/>
              <a:buChar char="•"/>
              <a:defRPr/>
            </a:pPr>
            <a:r>
              <a:rPr lang="en-IN" sz="1200" dirty="0">
                <a:solidFill>
                  <a:srgbClr val="002060"/>
                </a:solidFill>
                <a:latin typeface="Calibri" panose="020F0502020204030204" pitchFamily="34" charset="0"/>
                <a:cs typeface="Calibri" panose="020F0502020204030204" pitchFamily="34" charset="0"/>
              </a:rPr>
              <a:t>No other established IFSC is available during the </a:t>
            </a:r>
            <a:r>
              <a:rPr lang="en-IN" sz="1200" b="1" dirty="0">
                <a:solidFill>
                  <a:srgbClr val="002060"/>
                </a:solidFill>
                <a:latin typeface="Calibri" panose="020F0502020204030204" pitchFamily="34" charset="0"/>
                <a:cs typeface="Calibri" panose="020F0502020204030204" pitchFamily="34" charset="0"/>
              </a:rPr>
              <a:t>operational hours of the Indian Standard Time (IST)</a:t>
            </a:r>
            <a:r>
              <a:rPr lang="en-IN" sz="1200" dirty="0">
                <a:solidFill>
                  <a:srgbClr val="002060"/>
                </a:solidFill>
                <a:latin typeface="Calibri" panose="020F0502020204030204" pitchFamily="34" charset="0"/>
                <a:cs typeface="Calibri" panose="020F0502020204030204" pitchFamily="34" charset="0"/>
              </a:rPr>
              <a:t>. For some hours a day of the IST, India is the only player in the global finance arena.</a:t>
            </a:r>
          </a:p>
          <a:p>
            <a:pPr marL="666900" lvl="1" indent="-342900" algn="just">
              <a:spcBef>
                <a:spcPct val="20000"/>
              </a:spcBef>
              <a:buClr>
                <a:srgbClr val="1F497D"/>
              </a:buClr>
              <a:buFont typeface="Arial" panose="020B0604020202020204" pitchFamily="34" charset="0"/>
              <a:buChar char="•"/>
              <a:defRPr/>
            </a:pPr>
            <a:endParaRPr lang="en-IN" sz="1200" dirty="0">
              <a:solidFill>
                <a:srgbClr val="002060"/>
              </a:solidFill>
              <a:latin typeface="Calibri" panose="020F0502020204030204" pitchFamily="34" charset="0"/>
              <a:cs typeface="Calibri" panose="020F0502020204030204" pitchFamily="34" charset="0"/>
            </a:endParaRPr>
          </a:p>
          <a:p>
            <a:pPr marL="666900" lvl="1" indent="-342900" algn="just">
              <a:spcBef>
                <a:spcPct val="20000"/>
              </a:spcBef>
              <a:buClr>
                <a:srgbClr val="1F497D"/>
              </a:buClr>
              <a:buFont typeface="Arial" panose="020B0604020202020204" pitchFamily="34" charset="0"/>
              <a:buChar char="•"/>
              <a:defRPr/>
            </a:pPr>
            <a:r>
              <a:rPr lang="en-IN" sz="1200" b="1" dirty="0">
                <a:solidFill>
                  <a:srgbClr val="002060"/>
                </a:solidFill>
                <a:latin typeface="Calibri" panose="020F0502020204030204" pitchFamily="34" charset="0"/>
                <a:cs typeface="Calibri" panose="020F0502020204030204" pitchFamily="34" charset="0"/>
              </a:rPr>
              <a:t>India has a vast hinterland economy</a:t>
            </a:r>
            <a:r>
              <a:rPr lang="en-IN" sz="1200" dirty="0">
                <a:solidFill>
                  <a:srgbClr val="002060"/>
                </a:solidFill>
                <a:latin typeface="Calibri" panose="020F0502020204030204" pitchFamily="34" charset="0"/>
                <a:cs typeface="Calibri" panose="020F0502020204030204" pitchFamily="34" charset="0"/>
              </a:rPr>
              <a:t>, which small city-based financial centres such as Singapore or Dubai lack. In this respect, India is comparable to New York, London and Hong Kong, which have the United States, Europe, and China, respectively, as their hinterlands.</a:t>
            </a:r>
          </a:p>
          <a:p>
            <a:pPr marL="324000" lvl="1" indent="0" algn="just">
              <a:spcBef>
                <a:spcPct val="20000"/>
              </a:spcBef>
              <a:buClr>
                <a:srgbClr val="1F497D"/>
              </a:buClr>
              <a:buFont typeface="Arial" panose="020B0604020202020204" pitchFamily="34" charset="0"/>
              <a:buNone/>
              <a:defRPr/>
            </a:pPr>
            <a:endParaRPr lang="en-US" sz="1200" dirty="0">
              <a:solidFill>
                <a:srgbClr val="002060"/>
              </a:solidFill>
              <a:latin typeface="Calibri" panose="020F0502020204030204" pitchFamily="34" charset="0"/>
              <a:cs typeface="Calibri" panose="020F0502020204030204" pitchFamily="34" charset="0"/>
            </a:endParaRPr>
          </a:p>
          <a:p>
            <a:pPr marL="0" indent="0" algn="just">
              <a:spcBef>
                <a:spcPct val="20000"/>
              </a:spcBef>
              <a:buClr>
                <a:srgbClr val="1F497D"/>
              </a:buClr>
              <a:buFont typeface="Wingdings" panose="05000000000000000000" pitchFamily="2" charset="2"/>
              <a:buNone/>
              <a:defRPr/>
            </a:pPr>
            <a:endParaRPr lang="en-IN" sz="1200" dirty="0">
              <a:solidFill>
                <a:srgbClr val="002060"/>
              </a:solidFill>
              <a:latin typeface="Calibri" panose="020F0502020204030204" pitchFamily="34" charset="0"/>
              <a:cs typeface="Calibri" panose="020F0502020204030204" pitchFamily="34" charset="0"/>
            </a:endParaRPr>
          </a:p>
          <a:p>
            <a:pPr marL="781200" lvl="2" indent="0" algn="just">
              <a:spcBef>
                <a:spcPct val="20000"/>
              </a:spcBef>
              <a:buClr>
                <a:srgbClr val="1F497D"/>
              </a:buClr>
              <a:buFont typeface="+mj-lt"/>
              <a:buNone/>
              <a:defRPr/>
            </a:pPr>
            <a:endParaRPr lang="en-IN" dirty="0">
              <a:solidFill>
                <a:srgbClr val="00206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B7E5B19-C848-41BF-8D11-FCC39451B512}" type="slidenum">
              <a:rPr lang="en-IN" smtClean="0"/>
              <a:t>1</a:t>
            </a:fld>
            <a:endParaRPr lang="en-IN"/>
          </a:p>
        </p:txBody>
      </p:sp>
    </p:spTree>
    <p:extLst>
      <p:ext uri="{BB962C8B-B14F-4D97-AF65-F5344CB8AC3E}">
        <p14:creationId xmlns:p14="http://schemas.microsoft.com/office/powerpoint/2010/main" val="96986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mj-lt"/>
              <a:buAutoNum type="romanLcPeriod"/>
            </a:pPr>
            <a:r>
              <a:rPr lang="en-IN" b="1" u="sng" dirty="0"/>
              <a:t>Captive Insurance -</a:t>
            </a:r>
            <a:r>
              <a:rPr lang="en-IN" b="1" u="none" dirty="0"/>
              <a:t>  </a:t>
            </a:r>
            <a:r>
              <a:rPr lang="en-US" dirty="0" err="1"/>
              <a:t>IndianOil</a:t>
            </a:r>
            <a:r>
              <a:rPr lang="en-US" dirty="0"/>
              <a:t> advocated the need for bringing Insurance captives in India through GIFT IFSC. This will require suitable changes in Insurance Act, 1938 to enable big corporates to come out with capacities for writing risks pertaining to their group companies. Captives are very much important in Oil &amp; Gas sector as companies are coming up with new expansions in Refineries &amp; petrochemicals for which presently there are limited risk absorption capacities. Further, these captives will bring long term alternative to Re-insurance markets in India. A representation in this regard is already given by </a:t>
            </a:r>
            <a:r>
              <a:rPr lang="en-US" dirty="0" err="1"/>
              <a:t>IndianOil</a:t>
            </a:r>
            <a:r>
              <a:rPr lang="en-US" dirty="0"/>
              <a:t> to IFSCA</a:t>
            </a:r>
          </a:p>
          <a:p>
            <a:pPr marL="285750" indent="-285750">
              <a:buFont typeface="+mj-lt"/>
              <a:buAutoNum type="romanLcPeriod"/>
            </a:pPr>
            <a:endParaRPr lang="en-US" dirty="0"/>
          </a:p>
          <a:p>
            <a:pPr marL="285750" indent="-285750">
              <a:buFont typeface="+mj-lt"/>
              <a:buAutoNum type="romanLcPeriod"/>
            </a:pPr>
            <a:r>
              <a:rPr lang="en-IN" b="1" u="sng" dirty="0"/>
              <a:t>Ship Leasing -</a:t>
            </a:r>
            <a:r>
              <a:rPr lang="en-IN" dirty="0"/>
              <a:t> </a:t>
            </a:r>
            <a:r>
              <a:rPr lang="en-US" dirty="0" err="1"/>
              <a:t>IndianOil</a:t>
            </a:r>
            <a:r>
              <a:rPr lang="en-US" dirty="0"/>
              <a:t> is amongst world’s largest charterers of ships, and we consistently charter more than 400+ ship-trips per year. Currently, we do not have any ship under our control, the ships are engaged on a need-basis wherein we charter the ships on spot/voyage/short-term basis. Company is exploring the financial models to acquire or go for long term lease contracts for vessels under JV Mode.</a:t>
            </a:r>
          </a:p>
          <a:p>
            <a:pPr marL="285750" indent="-285750">
              <a:buFont typeface="+mj-lt"/>
              <a:buAutoNum type="romanLcPeriod"/>
            </a:pPr>
            <a:endParaRPr lang="en-US" dirty="0"/>
          </a:p>
          <a:p>
            <a:pPr marL="285750" indent="-285750">
              <a:buFont typeface="+mj-lt"/>
              <a:buAutoNum type="romanLcPeriod"/>
            </a:pPr>
            <a:r>
              <a:rPr lang="en-US" b="1" u="sng" dirty="0"/>
              <a:t>Commodity Trading – </a:t>
            </a:r>
            <a:r>
              <a:rPr lang="en-US" b="0" u="none" dirty="0" err="1"/>
              <a:t>IndianOil</a:t>
            </a:r>
            <a:r>
              <a:rPr lang="en-US" b="0" u="none" dirty="0"/>
              <a:t> is in constant touch with IFSCA to develop commodity trading framework and allow finance companies like IGCMIL to operate commodity trading desk to purchase crude oil and other commodities. </a:t>
            </a:r>
          </a:p>
          <a:p>
            <a:pPr marL="0" indent="0">
              <a:buFont typeface="+mj-lt"/>
              <a:buNone/>
            </a:pPr>
            <a:r>
              <a:rPr lang="en-US" b="0" u="none" dirty="0"/>
              <a:t> </a:t>
            </a:r>
          </a:p>
          <a:p>
            <a:pPr marL="285750" indent="-285750">
              <a:buFont typeface="+mj-lt"/>
              <a:buAutoNum type="romanLcPeriod"/>
            </a:pPr>
            <a:r>
              <a:rPr lang="en-IN" b="1" u="sng" dirty="0"/>
              <a:t>Fund Management Entity </a:t>
            </a:r>
            <a:r>
              <a:rPr lang="en-IN" b="0" u="none" dirty="0"/>
              <a:t>-  </a:t>
            </a:r>
            <a:r>
              <a:rPr lang="en-US" b="0" u="none" dirty="0" err="1"/>
              <a:t>Indianoil</a:t>
            </a:r>
            <a:r>
              <a:rPr lang="en-US" b="0" u="none" dirty="0"/>
              <a:t> in its endeavour to achieve growth and become an integrated oil &amp; gas major has grown into many new areas of business-like E&amp;P (Exploration, development, and production), Alternate Energy, Renewable , Green business and Gas business etc. To fuel this growth, IOCL raises finance from multiple sources. The high requirement of funds cannot be met only through domestic sources and the AIF regime in IFSC is one of the mode wherein foreign funds can be used for development of the country. The initiative of incorporating AIFs in IFSC has the potential to increase cross-border investments by manifolds.</a:t>
            </a:r>
          </a:p>
          <a:p>
            <a:pPr marL="285750" indent="-285750">
              <a:buFont typeface="+mj-lt"/>
              <a:buAutoNum type="romanLcPeriod"/>
            </a:pPr>
            <a:endParaRPr lang="en-IN" b="1" u="sng" dirty="0"/>
          </a:p>
        </p:txBody>
      </p:sp>
      <p:sp>
        <p:nvSpPr>
          <p:cNvPr id="4" name="Slide Number Placeholder 3"/>
          <p:cNvSpPr>
            <a:spLocks noGrp="1"/>
          </p:cNvSpPr>
          <p:nvPr>
            <p:ph type="sldNum" sz="quarter" idx="5"/>
          </p:nvPr>
        </p:nvSpPr>
        <p:spPr/>
        <p:txBody>
          <a:bodyPr/>
          <a:lstStyle/>
          <a:p>
            <a:fld id="{CB7E5B19-C848-41BF-8D11-FCC39451B512}" type="slidenum">
              <a:rPr lang="en-IN" smtClean="0"/>
              <a:t>10</a:t>
            </a:fld>
            <a:endParaRPr lang="en-IN"/>
          </a:p>
        </p:txBody>
      </p:sp>
    </p:spTree>
    <p:extLst>
      <p:ext uri="{BB962C8B-B14F-4D97-AF65-F5344CB8AC3E}">
        <p14:creationId xmlns:p14="http://schemas.microsoft.com/office/powerpoint/2010/main" val="162148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B7E5B19-C848-41BF-8D11-FCC39451B512}" type="slidenum">
              <a:rPr lang="en-IN" smtClean="0"/>
              <a:t>11</a:t>
            </a:fld>
            <a:endParaRPr lang="en-IN"/>
          </a:p>
        </p:txBody>
      </p:sp>
    </p:spTree>
    <p:extLst>
      <p:ext uri="{BB962C8B-B14F-4D97-AF65-F5344CB8AC3E}">
        <p14:creationId xmlns:p14="http://schemas.microsoft.com/office/powerpoint/2010/main" val="145758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84CA8-3817-4F54-B0DD-74ED4F131CE8}" type="slidenum">
              <a:rPr lang="en-US" smtClean="0"/>
              <a:t>12</a:t>
            </a:fld>
            <a:endParaRPr lang="en-US"/>
          </a:p>
        </p:txBody>
      </p:sp>
    </p:spTree>
    <p:extLst>
      <p:ext uri="{BB962C8B-B14F-4D97-AF65-F5344CB8AC3E}">
        <p14:creationId xmlns:p14="http://schemas.microsoft.com/office/powerpoint/2010/main" val="415860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mj-lt"/>
              <a:buAutoNum type="romanLcPeriod"/>
            </a:pPr>
            <a:r>
              <a:rPr lang="en-US" sz="1200" b="1" dirty="0">
                <a:solidFill>
                  <a:srgbClr val="C00000"/>
                </a:solidFill>
                <a:latin typeface="Calibri" panose="020F0502020204030204" pitchFamily="34" charset="0"/>
                <a:cs typeface="Calibri" panose="020F0502020204030204" pitchFamily="34" charset="0"/>
              </a:rPr>
              <a:t>Indian Oil is </a:t>
            </a:r>
            <a:r>
              <a:rPr lang="en-US" sz="1200" b="1" dirty="0">
                <a:solidFill>
                  <a:srgbClr val="C00000"/>
                </a:solidFill>
                <a:effectLst/>
                <a:latin typeface="Arial" panose="020B0604020202020204" pitchFamily="34" charset="0"/>
                <a:ea typeface="Times New Roman" panose="02020603050405020304" pitchFamily="18" charset="0"/>
              </a:rPr>
              <a:t>India’s flagship national oil company to being India’s foremost holistic energy solutions provider</a:t>
            </a:r>
            <a:endParaRPr lang="en-US" sz="1200" b="1" dirty="0">
              <a:solidFill>
                <a:srgbClr val="C00000"/>
              </a:solidFill>
              <a:effectLst/>
              <a:latin typeface="Calibri" panose="020F0502020204030204" pitchFamily="34" charset="0"/>
              <a:ea typeface="+mn-ea"/>
              <a:cs typeface="Calibri" panose="020F0502020204030204" pitchFamily="34" charset="0"/>
            </a:endParaRPr>
          </a:p>
          <a:p>
            <a:pPr marL="285750" indent="-285750" algn="just">
              <a:buFont typeface="+mj-lt"/>
              <a:buAutoNum type="romanLcPeriod"/>
            </a:pPr>
            <a:endParaRPr lang="en-US" sz="1200" b="1" dirty="0">
              <a:solidFill>
                <a:srgbClr val="C00000"/>
              </a:solidFill>
              <a:effectLst/>
              <a:latin typeface="Calibri" panose="020F0502020204030204" pitchFamily="34" charset="0"/>
              <a:ea typeface="+mn-ea"/>
              <a:cs typeface="Calibri" panose="020F0502020204030204" pitchFamily="34" charset="0"/>
            </a:endParaRPr>
          </a:p>
          <a:p>
            <a:pPr marL="285750" indent="-285750" algn="just">
              <a:buFont typeface="+mj-lt"/>
              <a:buAutoNum type="romanLcPeriod"/>
            </a:pPr>
            <a:r>
              <a:rPr lang="en-US" sz="1200" b="1" dirty="0">
                <a:solidFill>
                  <a:srgbClr val="C00000"/>
                </a:solidFill>
                <a:effectLst/>
                <a:latin typeface="Arial" panose="020B0604020202020204" pitchFamily="34" charset="0"/>
                <a:ea typeface="Times New Roman" panose="02020603050405020304" pitchFamily="18" charset="0"/>
              </a:rPr>
              <a:t>Company set a target of increasing its share in the Indian Energy Basket from 1/11</a:t>
            </a:r>
            <a:r>
              <a:rPr lang="en-US" sz="1200" b="1" baseline="30000" dirty="0">
                <a:solidFill>
                  <a:srgbClr val="C00000"/>
                </a:solidFill>
                <a:effectLst/>
                <a:latin typeface="Arial" panose="020B0604020202020204" pitchFamily="34" charset="0"/>
                <a:ea typeface="Times New Roman" panose="02020603050405020304" pitchFamily="18" charset="0"/>
              </a:rPr>
              <a:t>th</a:t>
            </a:r>
            <a:r>
              <a:rPr lang="en-US" sz="1200" b="1" dirty="0">
                <a:solidFill>
                  <a:srgbClr val="C00000"/>
                </a:solidFill>
                <a:effectLst/>
                <a:latin typeface="Arial" panose="020B0604020202020204" pitchFamily="34" charset="0"/>
                <a:ea typeface="Times New Roman" panose="02020603050405020304" pitchFamily="18" charset="0"/>
              </a:rPr>
              <a:t> presently to 1/8</a:t>
            </a:r>
            <a:r>
              <a:rPr lang="en-US" sz="1200" b="1" baseline="30000" dirty="0">
                <a:solidFill>
                  <a:srgbClr val="C00000"/>
                </a:solidFill>
                <a:effectLst/>
                <a:latin typeface="Arial" panose="020B0604020202020204" pitchFamily="34" charset="0"/>
                <a:ea typeface="Times New Roman" panose="02020603050405020304" pitchFamily="18" charset="0"/>
              </a:rPr>
              <a:t>th</a:t>
            </a:r>
            <a:r>
              <a:rPr lang="en-US" sz="1200" b="1" dirty="0">
                <a:solidFill>
                  <a:srgbClr val="C00000"/>
                </a:solidFill>
                <a:effectLst/>
                <a:latin typeface="Arial" panose="020B0604020202020204" pitchFamily="34" charset="0"/>
                <a:ea typeface="Times New Roman" panose="02020603050405020304" pitchFamily="18" charset="0"/>
              </a:rPr>
              <a:t> by 2040. A massive scale-up in the Company’s operations, reach and spread has thus been envisaged, in line with its vision of being ‘the Energy of India’</a:t>
            </a:r>
          </a:p>
          <a:p>
            <a:pPr marL="285750" indent="-285750" algn="just">
              <a:buFont typeface="+mj-lt"/>
              <a:buAutoNum type="romanLcPeriod"/>
            </a:pPr>
            <a:endParaRPr lang="en-US" sz="1200" b="1" dirty="0">
              <a:solidFill>
                <a:srgbClr val="C00000"/>
              </a:solidFill>
              <a:effectLst/>
              <a:latin typeface="Arial" panose="020B0604020202020204" pitchFamily="34" charset="0"/>
              <a:ea typeface="Times New Roman" panose="02020603050405020304" pitchFamily="18" charset="0"/>
            </a:endParaRPr>
          </a:p>
          <a:p>
            <a:pPr marL="285750" indent="-285750" algn="just">
              <a:buFont typeface="+mj-lt"/>
              <a:buAutoNum type="romanLcPeriod"/>
            </a:pPr>
            <a:r>
              <a:rPr lang="en-US" sz="1200" dirty="0">
                <a:solidFill>
                  <a:srgbClr val="0E101A"/>
                </a:solidFill>
                <a:effectLst/>
                <a:latin typeface="Arial" panose="020B0604020202020204" pitchFamily="34" charset="0"/>
                <a:ea typeface="Times New Roman" panose="02020603050405020304" pitchFamily="18" charset="0"/>
              </a:rPr>
              <a:t>To orient itself with the nation’s COP26 commitment, the Company is making significant strides in </a:t>
            </a:r>
            <a:r>
              <a:rPr lang="en-US" sz="1200" b="1" dirty="0">
                <a:solidFill>
                  <a:srgbClr val="0E101A"/>
                </a:solidFill>
                <a:effectLst/>
                <a:latin typeface="Arial" panose="020B0604020202020204" pitchFamily="34" charset="0"/>
                <a:ea typeface="Times New Roman" panose="02020603050405020304" pitchFamily="18" charset="0"/>
              </a:rPr>
              <a:t>‘crafting a green future’</a:t>
            </a:r>
            <a:r>
              <a:rPr lang="en-US" sz="1200" dirty="0">
                <a:solidFill>
                  <a:srgbClr val="0E101A"/>
                </a:solidFill>
                <a:effectLst/>
                <a:latin typeface="Arial" panose="020B0604020202020204" pitchFamily="34" charset="0"/>
                <a:ea typeface="Times New Roman" panose="02020603050405020304" pitchFamily="18" charset="0"/>
              </a:rPr>
              <a:t> by expanding its business portfolio for ‘</a:t>
            </a:r>
            <a:r>
              <a:rPr lang="en-US" sz="1200" b="1" dirty="0">
                <a:solidFill>
                  <a:srgbClr val="0E101A"/>
                </a:solidFill>
                <a:effectLst/>
                <a:latin typeface="Arial" panose="020B0604020202020204" pitchFamily="34" charset="0"/>
                <a:ea typeface="Times New Roman" panose="02020603050405020304" pitchFamily="18" charset="0"/>
              </a:rPr>
              <a:t>sustainable and affordable energy solutions for tomorrow’</a:t>
            </a:r>
            <a:endParaRPr lang="en-US" sz="1200" b="1" dirty="0">
              <a:solidFill>
                <a:srgbClr val="C00000"/>
              </a:solidFill>
              <a:latin typeface="Calibri" panose="020F0502020204030204" pitchFamily="34" charset="0"/>
              <a:cs typeface="Calibri" panose="020F0502020204030204" pitchFamily="34" charset="0"/>
            </a:endParaRPr>
          </a:p>
          <a:p>
            <a:pPr algn="just"/>
            <a:endParaRPr lang="en-US" sz="1200" b="1" dirty="0">
              <a:solidFill>
                <a:srgbClr val="002060"/>
              </a:solidFill>
              <a:latin typeface="Calibri" panose="020F0502020204030204" pitchFamily="34" charset="0"/>
              <a:cs typeface="Calibri" panose="020F0502020204030204" pitchFamily="34" charset="0"/>
            </a:endParaRPr>
          </a:p>
          <a:p>
            <a:pPr algn="just"/>
            <a:r>
              <a:rPr lang="en-US" sz="1200" b="1" dirty="0">
                <a:solidFill>
                  <a:srgbClr val="002060"/>
                </a:solidFill>
                <a:latin typeface="Calibri" panose="020F0502020204030204" pitchFamily="34" charset="0"/>
                <a:cs typeface="Calibri" panose="020F0502020204030204" pitchFamily="34" charset="0"/>
              </a:rPr>
              <a:t>Key points on Importance of IFSC in India and how IFSC’s can contribute significantly to the growth of India and why Indian Companies must participate in the Journey of GIFT City IFSC </a:t>
            </a:r>
          </a:p>
          <a:p>
            <a:pPr algn="just"/>
            <a:endParaRPr lang="en-US" sz="1200" dirty="0">
              <a:solidFill>
                <a:srgbClr val="002060"/>
              </a:solidFill>
              <a:latin typeface="Calibri" panose="020F0502020204030204" pitchFamily="34" charset="0"/>
              <a:cs typeface="Calibri" panose="020F0502020204030204" pitchFamily="34" charset="0"/>
            </a:endParaRPr>
          </a:p>
          <a:p>
            <a:pPr algn="just"/>
            <a:r>
              <a:rPr lang="en-US" sz="1200" dirty="0">
                <a:solidFill>
                  <a:srgbClr val="002060"/>
                </a:solidFill>
                <a:latin typeface="Calibri" panose="020F0502020204030204" pitchFamily="34" charset="0"/>
                <a:cs typeface="Calibri" panose="020F0502020204030204" pitchFamily="34" charset="0"/>
              </a:rPr>
              <a:t>International Financial Services Centre (IFSC) is an initiative by the Government of India (Gol) to encourage foreign capital to participate in </a:t>
            </a:r>
            <a:r>
              <a:rPr lang="en-US" sz="1200" dirty="0" err="1">
                <a:solidFill>
                  <a:srgbClr val="002060"/>
                </a:solidFill>
                <a:latin typeface="Calibri" panose="020F0502020204030204" pitchFamily="34" charset="0"/>
                <a:cs typeface="Calibri" panose="020F0502020204030204" pitchFamily="34" charset="0"/>
              </a:rPr>
              <a:t>lndia's</a:t>
            </a:r>
            <a:r>
              <a:rPr lang="en-US" sz="1200" dirty="0">
                <a:solidFill>
                  <a:srgbClr val="002060"/>
                </a:solidFill>
                <a:latin typeface="Calibri" panose="020F0502020204030204" pitchFamily="34" charset="0"/>
                <a:cs typeface="Calibri" panose="020F0502020204030204" pitchFamily="34" charset="0"/>
              </a:rPr>
              <a:t> growth story</a:t>
            </a:r>
          </a:p>
          <a:p>
            <a:pPr marR="0" lvl="0" algn="just" fontAlgn="auto">
              <a:spcBef>
                <a:spcPct val="20000"/>
              </a:spcBef>
              <a:spcAft>
                <a:spcPts val="0"/>
              </a:spcAft>
              <a:buClr>
                <a:srgbClr val="1F497D"/>
              </a:buClr>
              <a:buSzTx/>
              <a:tabLst/>
              <a:defRPr/>
            </a:pPr>
            <a:endParaRPr lang="en-IN" sz="1200" dirty="0">
              <a:solidFill>
                <a:srgbClr val="002060"/>
              </a:solidFill>
              <a:latin typeface="Calibri" panose="020F0502020204030204" pitchFamily="34" charset="0"/>
              <a:cs typeface="Calibri" panose="020F0502020204030204" pitchFamily="34" charset="0"/>
            </a:endParaRPr>
          </a:p>
          <a:p>
            <a:pPr marL="857250" lvl="1" indent="-400050" algn="just">
              <a:buFont typeface="+mj-lt"/>
              <a:buAutoNum type="romanLcPeriod"/>
            </a:pPr>
            <a:r>
              <a:rPr lang="en-US" sz="1200" b="1" dirty="0">
                <a:solidFill>
                  <a:srgbClr val="002060"/>
                </a:solidFill>
                <a:latin typeface="Calibri" panose="020F0502020204030204" pitchFamily="34" charset="0"/>
                <a:cs typeface="Calibri" panose="020F0502020204030204" pitchFamily="34" charset="0"/>
              </a:rPr>
              <a:t>Conducive policies enabling flow of finance, financial products and services across </a:t>
            </a:r>
            <a:r>
              <a:rPr lang="en-IN" sz="1200" b="1" dirty="0">
                <a:solidFill>
                  <a:srgbClr val="002060"/>
                </a:solidFill>
                <a:latin typeface="Calibri" panose="020F0502020204030204" pitchFamily="34" charset="0"/>
                <a:cs typeface="Calibri" panose="020F0502020204030204" pitchFamily="34" charset="0"/>
              </a:rPr>
              <a:t>Borders-</a:t>
            </a:r>
            <a:r>
              <a:rPr lang="en-US" sz="1200" b="1" dirty="0">
                <a:solidFill>
                  <a:srgbClr val="002060"/>
                </a:solidFill>
                <a:latin typeface="Calibri" panose="020F0502020204030204" pitchFamily="34" charset="0"/>
                <a:cs typeface="Calibri" panose="020F0502020204030204" pitchFamily="34" charset="0"/>
              </a:rPr>
              <a:t> </a:t>
            </a:r>
            <a:r>
              <a:rPr lang="en-US" sz="1200" dirty="0">
                <a:solidFill>
                  <a:srgbClr val="002060"/>
                </a:solidFill>
                <a:latin typeface="Calibri" panose="020F0502020204030204" pitchFamily="34" charset="0"/>
                <a:cs typeface="Calibri" panose="020F0502020204030204" pitchFamily="34" charset="0"/>
              </a:rPr>
              <a:t>Single-window IT system to be set-up for registration and approval from IFSCA, SEZ authorities, GSTN, RBI, SEBI and IRDAI</a:t>
            </a:r>
            <a:endParaRPr lang="en-IN" sz="1200" dirty="0">
              <a:solidFill>
                <a:srgbClr val="002060"/>
              </a:solidFill>
              <a:latin typeface="Calibri" panose="020F0502020204030204" pitchFamily="34" charset="0"/>
              <a:cs typeface="Calibri" panose="020F0502020204030204" pitchFamily="34" charset="0"/>
            </a:endParaRPr>
          </a:p>
          <a:p>
            <a:pPr marL="857250" lvl="1" indent="-400050" algn="just">
              <a:buFont typeface="+mj-lt"/>
              <a:buAutoNum type="romanLcPeriod"/>
            </a:pPr>
            <a:endParaRPr lang="en-IN" sz="1200" dirty="0">
              <a:solidFill>
                <a:srgbClr val="002060"/>
              </a:solidFill>
              <a:latin typeface="Calibri" panose="020F0502020204030204" pitchFamily="34" charset="0"/>
              <a:cs typeface="Calibri" panose="020F0502020204030204" pitchFamily="34" charset="0"/>
            </a:endParaRPr>
          </a:p>
          <a:p>
            <a:pPr marL="857250" lvl="1" indent="-400050" algn="just">
              <a:buFont typeface="+mj-lt"/>
              <a:buAutoNum type="romanLcPeriod"/>
            </a:pPr>
            <a:r>
              <a:rPr lang="en-US" sz="1200" b="1" dirty="0">
                <a:solidFill>
                  <a:srgbClr val="002060"/>
                </a:solidFill>
                <a:latin typeface="Calibri" panose="020F0502020204030204" pitchFamily="34" charset="0"/>
                <a:cs typeface="Calibri" panose="020F0502020204030204" pitchFamily="34" charset="0"/>
              </a:rPr>
              <a:t>Deemed foreign jurisdiction from exchange control perspective</a:t>
            </a:r>
            <a:r>
              <a:rPr lang="en-US" sz="1200" dirty="0">
                <a:solidFill>
                  <a:srgbClr val="002060"/>
                </a:solidFill>
                <a:latin typeface="Calibri" panose="020F0502020204030204" pitchFamily="34" charset="0"/>
                <a:cs typeface="Calibri" panose="020F0502020204030204" pitchFamily="34" charset="0"/>
              </a:rPr>
              <a:t> - Exemption from currency control regulations to IFSC Units</a:t>
            </a:r>
            <a:endParaRPr lang="en-IN" sz="1200" dirty="0">
              <a:solidFill>
                <a:srgbClr val="002060"/>
              </a:solidFill>
              <a:latin typeface="Calibri" panose="020F0502020204030204" pitchFamily="34" charset="0"/>
              <a:cs typeface="Calibri" panose="020F0502020204030204" pitchFamily="34" charset="0"/>
            </a:endParaRPr>
          </a:p>
          <a:p>
            <a:pPr marL="857250" lvl="1" indent="-400050" algn="just">
              <a:buFont typeface="+mj-lt"/>
              <a:buAutoNum type="romanLcPeriod"/>
            </a:pPr>
            <a:endParaRPr lang="en-IN" sz="1200" dirty="0">
              <a:solidFill>
                <a:srgbClr val="002060"/>
              </a:solidFill>
              <a:latin typeface="Calibri" panose="020F0502020204030204" pitchFamily="34" charset="0"/>
              <a:cs typeface="Calibri" panose="020F0502020204030204" pitchFamily="34" charset="0"/>
            </a:endParaRPr>
          </a:p>
          <a:p>
            <a:pPr marL="857250" lvl="1" indent="-400050" algn="just">
              <a:buFont typeface="+mj-lt"/>
              <a:buAutoNum type="romanLcPeriod"/>
            </a:pPr>
            <a:r>
              <a:rPr lang="en-IN" sz="1200" b="1" dirty="0">
                <a:solidFill>
                  <a:srgbClr val="002060"/>
                </a:solidFill>
                <a:latin typeface="Calibri" panose="020F0502020204030204" pitchFamily="34" charset="0"/>
                <a:cs typeface="Calibri" panose="020F0502020204030204" pitchFamily="34" charset="0"/>
              </a:rPr>
              <a:t>Access to Global Financial Market (Debt, Insurance, Investors etc.) </a:t>
            </a:r>
            <a:r>
              <a:rPr lang="en-IN" sz="1200" dirty="0">
                <a:solidFill>
                  <a:srgbClr val="002060"/>
                </a:solidFill>
                <a:latin typeface="Calibri" panose="020F0502020204030204" pitchFamily="34" charset="0"/>
                <a:cs typeface="Calibri" panose="020F0502020204030204" pitchFamily="34" charset="0"/>
              </a:rPr>
              <a:t>- </a:t>
            </a:r>
            <a:r>
              <a:rPr lang="en-US" sz="1200" dirty="0">
                <a:solidFill>
                  <a:srgbClr val="002060"/>
                </a:solidFill>
                <a:latin typeface="Calibri" panose="020F0502020204030204" pitchFamily="34" charset="0"/>
                <a:cs typeface="Calibri" panose="020F0502020204030204" pitchFamily="34" charset="0"/>
              </a:rPr>
              <a:t>Liberalized currency control regime for Indian residents including ODI allowing non-Finance Entities to invest in Finance Companies</a:t>
            </a:r>
            <a:endParaRPr lang="en-IN" sz="1200" dirty="0">
              <a:solidFill>
                <a:srgbClr val="002060"/>
              </a:solidFill>
              <a:latin typeface="Calibri" panose="020F0502020204030204" pitchFamily="34" charset="0"/>
              <a:cs typeface="Calibri" panose="020F0502020204030204" pitchFamily="34" charset="0"/>
            </a:endParaRPr>
          </a:p>
          <a:p>
            <a:pPr marL="857250" lvl="1" indent="-400050" algn="just">
              <a:buFont typeface="+mj-lt"/>
              <a:buAutoNum type="romanLcPeriod"/>
            </a:pPr>
            <a:endParaRPr lang="en-US" sz="1200" dirty="0">
              <a:solidFill>
                <a:srgbClr val="002060"/>
              </a:solidFill>
              <a:latin typeface="Calibri" panose="020F0502020204030204" pitchFamily="34" charset="0"/>
              <a:cs typeface="Calibri" panose="020F0502020204030204" pitchFamily="34" charset="0"/>
            </a:endParaRPr>
          </a:p>
          <a:p>
            <a:pPr marL="857250" lvl="1" indent="-400050" algn="just">
              <a:buFont typeface="+mj-lt"/>
              <a:buAutoNum type="romanLcPeriod"/>
            </a:pPr>
            <a:r>
              <a:rPr lang="en-US" sz="1200" dirty="0">
                <a:solidFill>
                  <a:srgbClr val="002060"/>
                </a:solidFill>
                <a:latin typeface="Calibri" panose="020F0502020204030204" pitchFamily="34" charset="0"/>
                <a:cs typeface="Calibri" panose="020F0502020204030204" pitchFamily="34" charset="0"/>
              </a:rPr>
              <a:t>Lower cost of operations compared to global jurisdiction.</a:t>
            </a:r>
            <a:endParaRPr lang="en-IN" sz="1200" dirty="0">
              <a:solidFill>
                <a:srgbClr val="002060"/>
              </a:solidFill>
              <a:latin typeface="Calibri" panose="020F0502020204030204" pitchFamily="34" charset="0"/>
              <a:cs typeface="Calibri" panose="020F0502020204030204" pitchFamily="34" charset="0"/>
            </a:endParaRPr>
          </a:p>
          <a:p>
            <a:pPr marL="857250" lvl="1" indent="-400050" algn="just">
              <a:buFont typeface="+mj-lt"/>
              <a:buAutoNum type="romanLcPeriod"/>
            </a:pPr>
            <a:endParaRPr lang="en-IN" sz="1200" dirty="0">
              <a:solidFill>
                <a:srgbClr val="002060"/>
              </a:solidFill>
              <a:latin typeface="Calibri" panose="020F0502020204030204" pitchFamily="34" charset="0"/>
              <a:cs typeface="Calibri" panose="020F0502020204030204" pitchFamily="34" charset="0"/>
            </a:endParaRPr>
          </a:p>
          <a:p>
            <a:pPr marL="857250" lvl="1" indent="-400050" algn="just">
              <a:buFont typeface="+mj-lt"/>
              <a:buAutoNum type="romanLcPeriod"/>
            </a:pPr>
            <a:r>
              <a:rPr lang="en-IN" sz="1200" b="1" dirty="0">
                <a:solidFill>
                  <a:srgbClr val="002060"/>
                </a:solidFill>
                <a:latin typeface="Calibri" panose="020F0502020204030204" pitchFamily="34" charset="0"/>
                <a:cs typeface="Calibri" panose="020F0502020204030204" pitchFamily="34" charset="0"/>
              </a:rPr>
              <a:t>Globally competitive Tax regime</a:t>
            </a:r>
          </a:p>
          <a:p>
            <a:pPr marL="1181250" lvl="2" indent="-400050" algn="just">
              <a:buFont typeface="+mj-lt"/>
              <a:buAutoNum type="romanLcPeriod"/>
            </a:pPr>
            <a:r>
              <a:rPr lang="en-US" sz="1200" dirty="0">
                <a:solidFill>
                  <a:srgbClr val="002060"/>
                </a:solidFill>
                <a:latin typeface="Calibri" panose="020F0502020204030204" pitchFamily="34" charset="0"/>
                <a:cs typeface="Calibri" panose="020F0502020204030204" pitchFamily="34" charset="0"/>
              </a:rPr>
              <a:t>100% tax exemption for consecutive 10 years out of  first 15 years, </a:t>
            </a:r>
          </a:p>
          <a:p>
            <a:pPr marL="1181250" lvl="2" indent="-400050" algn="just">
              <a:buFont typeface="+mj-lt"/>
              <a:buAutoNum type="romanLcPeriod"/>
            </a:pPr>
            <a:r>
              <a:rPr lang="en-US" sz="1200" dirty="0">
                <a:solidFill>
                  <a:srgbClr val="002060"/>
                </a:solidFill>
                <a:latin typeface="Calibri" panose="020F0502020204030204" pitchFamily="34" charset="0"/>
                <a:cs typeface="Calibri" panose="020F0502020204030204" pitchFamily="34" charset="0"/>
              </a:rPr>
              <a:t>Interest income paid to non-residents on money lent to IFSC units not taxable and No Withholding tax </a:t>
            </a:r>
          </a:p>
          <a:p>
            <a:pPr marL="1181250" lvl="2" indent="-400050" algn="just">
              <a:buFont typeface="+mj-lt"/>
              <a:buAutoNum type="romanLcPeriod"/>
            </a:pPr>
            <a:r>
              <a:rPr lang="en-US" sz="1200" dirty="0">
                <a:solidFill>
                  <a:srgbClr val="002060"/>
                </a:solidFill>
                <a:latin typeface="Calibri" panose="020F0502020204030204" pitchFamily="34" charset="0"/>
                <a:cs typeface="Calibri" panose="020F0502020204030204" pitchFamily="34" charset="0"/>
              </a:rPr>
              <a:t>No GST on services: (</a:t>
            </a:r>
            <a:r>
              <a:rPr lang="en-US" sz="1200" dirty="0" err="1">
                <a:solidFill>
                  <a:srgbClr val="002060"/>
                </a:solidFill>
                <a:latin typeface="Calibri" panose="020F0502020204030204" pitchFamily="34" charset="0"/>
                <a:cs typeface="Calibri" panose="020F0502020204030204" pitchFamily="34" charset="0"/>
              </a:rPr>
              <a:t>i</a:t>
            </a:r>
            <a:r>
              <a:rPr lang="en-US" sz="1200" dirty="0">
                <a:solidFill>
                  <a:srgbClr val="002060"/>
                </a:solidFill>
                <a:latin typeface="Calibri" panose="020F0502020204030204" pitchFamily="34" charset="0"/>
                <a:cs typeface="Calibri" panose="020F0502020204030204" pitchFamily="34" charset="0"/>
              </a:rPr>
              <a:t>) received by unit in IFSC. (ii) provided to IFSC / SEZ units, Offshore clients.</a:t>
            </a:r>
          </a:p>
          <a:p>
            <a:pPr marL="1181250" lvl="2" indent="-400050" algn="just">
              <a:buFont typeface="+mj-lt"/>
              <a:buAutoNum type="romanLcPeriod"/>
            </a:pPr>
            <a:r>
              <a:rPr lang="en-IN" sz="1200" dirty="0">
                <a:solidFill>
                  <a:srgbClr val="002060"/>
                </a:solidFill>
                <a:latin typeface="Calibri" panose="020F0502020204030204" pitchFamily="34" charset="0"/>
                <a:cs typeface="Calibri" panose="020F0502020204030204" pitchFamily="34" charset="0"/>
              </a:rPr>
              <a:t>Interest on </a:t>
            </a:r>
            <a:r>
              <a:rPr lang="en-US" sz="1200" dirty="0">
                <a:solidFill>
                  <a:srgbClr val="002060"/>
                </a:solidFill>
                <a:latin typeface="Calibri" panose="020F0502020204030204" pitchFamily="34" charset="0"/>
                <a:cs typeface="Calibri" panose="020F0502020204030204" pitchFamily="34" charset="0"/>
              </a:rPr>
              <a:t>Long Term Bonds and Rupee Denominated Bonds listed on IFSC exchanges taxable at a lower rate of 9% </a:t>
            </a:r>
            <a:r>
              <a:rPr lang="en-US" altLang="en-US" sz="1200" dirty="0">
                <a:solidFill>
                  <a:srgbClr val="002060"/>
                </a:solidFill>
                <a:latin typeface="Calibri" panose="020F0502020204030204" pitchFamily="34" charset="0"/>
                <a:cs typeface="Calibri" panose="020F0502020204030204" pitchFamily="34" charset="0"/>
              </a:rPr>
              <a:t>(Grossed up rate about 10.9%) as against 20%</a:t>
            </a:r>
          </a:p>
          <a:p>
            <a:pPr marL="1181250" lvl="2" indent="-400050" algn="just">
              <a:buFont typeface="+mj-lt"/>
              <a:buAutoNum type="romanLcPeriod"/>
            </a:pPr>
            <a:r>
              <a:rPr lang="en-US" sz="1200" dirty="0">
                <a:solidFill>
                  <a:srgbClr val="002060"/>
                </a:solidFill>
                <a:latin typeface="Calibri" panose="020F0502020204030204" pitchFamily="34" charset="0"/>
                <a:cs typeface="Calibri" panose="020F0502020204030204" pitchFamily="34" charset="0"/>
              </a:rPr>
              <a:t>Exemption from Security Transaction Tax (STT), Commodity Transaction Tax (CTT), stamp duty in respect of transactions carried out on IFSC exchanges</a:t>
            </a:r>
          </a:p>
          <a:p>
            <a:endParaRPr lang="en-US" dirty="0"/>
          </a:p>
        </p:txBody>
      </p:sp>
      <p:sp>
        <p:nvSpPr>
          <p:cNvPr id="4" name="Slide Number Placeholder 3"/>
          <p:cNvSpPr>
            <a:spLocks noGrp="1"/>
          </p:cNvSpPr>
          <p:nvPr>
            <p:ph type="sldNum" sz="quarter" idx="5"/>
          </p:nvPr>
        </p:nvSpPr>
        <p:spPr/>
        <p:txBody>
          <a:bodyPr/>
          <a:lstStyle/>
          <a:p>
            <a:fld id="{5AD84CA8-3817-4F54-B0DD-74ED4F131CE8}" type="slidenum">
              <a:rPr lang="en-US" smtClean="0"/>
              <a:t>2</a:t>
            </a:fld>
            <a:endParaRPr lang="en-US"/>
          </a:p>
        </p:txBody>
      </p:sp>
    </p:spTree>
    <p:extLst>
      <p:ext uri="{BB962C8B-B14F-4D97-AF65-F5344CB8AC3E}">
        <p14:creationId xmlns:p14="http://schemas.microsoft.com/office/powerpoint/2010/main" val="142013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mj-lt"/>
              <a:buAutoNum type="romanLcPeriod"/>
            </a:pPr>
            <a:r>
              <a:rPr lang="en-IN" dirty="0"/>
              <a:t>IndianOil has started its journey in GIFT City by incorporating its wholly owned finance company named “IOC Global Capital Management IFSC Ltd (“IGCMIL”) in May 2023. It is the </a:t>
            </a:r>
            <a:r>
              <a:rPr lang="en-IN" sz="1200" b="1" dirty="0">
                <a:solidFill>
                  <a:srgbClr val="002060"/>
                </a:solidFill>
                <a:latin typeface="Calibri" panose="020F0502020204030204" pitchFamily="34" charset="0"/>
                <a:cs typeface="Calibri" panose="020F0502020204030204" pitchFamily="34" charset="0"/>
              </a:rPr>
              <a:t>first commercial non-finance company to incorporate Finance Company in GIFT City. Through this finance company, IndianOil is </a:t>
            </a:r>
            <a:r>
              <a:rPr lang="en-US" dirty="0">
                <a:solidFill>
                  <a:srgbClr val="002060"/>
                </a:solidFill>
                <a:latin typeface="Calibri" panose="020F0502020204030204" pitchFamily="34" charset="0"/>
                <a:cs typeface="Calibri" panose="020F0502020204030204" pitchFamily="34" charset="0"/>
              </a:rPr>
              <a:t>spearheading its global treasury operations</a:t>
            </a:r>
            <a:r>
              <a:rPr lang="en-IN" dirty="0"/>
              <a:t> of all its group entities. </a:t>
            </a:r>
          </a:p>
          <a:p>
            <a:pPr marL="285750" indent="-285750">
              <a:buFont typeface="+mj-lt"/>
              <a:buAutoNum type="romanLcPeriod"/>
            </a:pPr>
            <a:endParaRPr lang="en-IN" dirty="0"/>
          </a:p>
          <a:p>
            <a:pPr marL="285750" indent="-285750">
              <a:buFont typeface="+mj-lt"/>
              <a:buAutoNum type="romanLcPeriod"/>
            </a:pPr>
            <a:r>
              <a:rPr lang="en-IN" dirty="0"/>
              <a:t>Within a year of its operation, IGCMIL has financed deal worth over USD 250 million through its innovative financial solutions. </a:t>
            </a:r>
            <a:r>
              <a:rPr lang="en-US" dirty="0">
                <a:solidFill>
                  <a:srgbClr val="002060"/>
                </a:solidFill>
                <a:latin typeface="Calibri" panose="020F0502020204030204" pitchFamily="34" charset="0"/>
                <a:cs typeface="Calibri" panose="020F0502020204030204" pitchFamily="34" charset="0"/>
              </a:rPr>
              <a:t>The company has achieved profitability in its 3</a:t>
            </a:r>
            <a:r>
              <a:rPr lang="en-US" baseline="30000" dirty="0">
                <a:solidFill>
                  <a:srgbClr val="002060"/>
                </a:solidFill>
                <a:latin typeface="Calibri" panose="020F0502020204030204" pitchFamily="34" charset="0"/>
                <a:cs typeface="Calibri" panose="020F0502020204030204" pitchFamily="34" charset="0"/>
              </a:rPr>
              <a:t>rd</a:t>
            </a:r>
            <a:r>
              <a:rPr lang="en-US" dirty="0">
                <a:solidFill>
                  <a:srgbClr val="002060"/>
                </a:solidFill>
                <a:latin typeface="Calibri" panose="020F0502020204030204" pitchFamily="34" charset="0"/>
                <a:cs typeface="Calibri" panose="020F0502020204030204" pitchFamily="34" charset="0"/>
              </a:rPr>
              <a:t> quarter of its operations.</a:t>
            </a:r>
          </a:p>
          <a:p>
            <a:pPr marL="285750" indent="-285750">
              <a:buFont typeface="+mj-lt"/>
              <a:buAutoNum type="romanLcPeriod"/>
            </a:pPr>
            <a:endParaRPr lang="en-US" dirty="0">
              <a:solidFill>
                <a:srgbClr val="002060"/>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mj-lt"/>
              <a:buAutoNum type="romanLcPeriod"/>
              <a:tabLst/>
              <a:defRPr/>
            </a:pPr>
            <a:r>
              <a:rPr lang="en-US" dirty="0">
                <a:solidFill>
                  <a:srgbClr val="002060"/>
                </a:solidFill>
                <a:latin typeface="Calibri" panose="020F0502020204030204" pitchFamily="34" charset="0"/>
                <a:cs typeface="Calibri" panose="020F0502020204030204" pitchFamily="34" charset="0"/>
              </a:rPr>
              <a:t>The company aims to facilitate USD 1 billion in transactions in the next 8-10 months by refinancing various INR Loans or fulfilling new funding requirement of IOC’s group companies through innovative treasury solutions. </a:t>
            </a:r>
          </a:p>
          <a:p>
            <a:pPr marL="285750" indent="-285750">
              <a:buFont typeface="+mj-lt"/>
              <a:buAutoNum type="romanLcPeriod"/>
            </a:pPr>
            <a:endParaRPr lang="en-US" dirty="0">
              <a:solidFill>
                <a:srgbClr val="002060"/>
              </a:solidFill>
              <a:latin typeface="Calibri" panose="020F0502020204030204" pitchFamily="34" charset="0"/>
              <a:cs typeface="Calibri" panose="020F0502020204030204" pitchFamily="34" charset="0"/>
            </a:endParaRPr>
          </a:p>
          <a:p>
            <a:pPr marL="285750" indent="-285750">
              <a:buFont typeface="+mj-lt"/>
              <a:buAutoNum type="romanLcPeriod"/>
            </a:pPr>
            <a:endParaRPr lang="en-IN" dirty="0"/>
          </a:p>
        </p:txBody>
      </p:sp>
      <p:sp>
        <p:nvSpPr>
          <p:cNvPr id="4" name="Slide Number Placeholder 3"/>
          <p:cNvSpPr>
            <a:spLocks noGrp="1"/>
          </p:cNvSpPr>
          <p:nvPr>
            <p:ph type="sldNum" sz="quarter" idx="5"/>
          </p:nvPr>
        </p:nvSpPr>
        <p:spPr/>
        <p:txBody>
          <a:bodyPr/>
          <a:lstStyle/>
          <a:p>
            <a:fld id="{CB7E5B19-C848-41BF-8D11-FCC39451B512}" type="slidenum">
              <a:rPr lang="en-IN" smtClean="0"/>
              <a:t>3</a:t>
            </a:fld>
            <a:endParaRPr lang="en-IN"/>
          </a:p>
        </p:txBody>
      </p:sp>
    </p:spTree>
    <p:extLst>
      <p:ext uri="{BB962C8B-B14F-4D97-AF65-F5344CB8AC3E}">
        <p14:creationId xmlns:p14="http://schemas.microsoft.com/office/powerpoint/2010/main" val="91548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B7E5B19-C848-41BF-8D11-FCC39451B512}" type="slidenum">
              <a:rPr lang="en-IN" smtClean="0"/>
              <a:t>4</a:t>
            </a:fld>
            <a:endParaRPr lang="en-IN"/>
          </a:p>
        </p:txBody>
      </p:sp>
    </p:spTree>
    <p:extLst>
      <p:ext uri="{BB962C8B-B14F-4D97-AF65-F5344CB8AC3E}">
        <p14:creationId xmlns:p14="http://schemas.microsoft.com/office/powerpoint/2010/main" val="328547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IndianOil has 50+ group entities across the globe. These group entities has varied types of funding requirements, or some have surplus funds which they park with banks as fixed deposits. This optimization exercise helps to analyze these requirements and provide appropriate treasury solutions to optimize the borrowing cost of group entities. </a:t>
            </a:r>
          </a:p>
          <a:p>
            <a:endParaRPr lang="en-US" dirty="0"/>
          </a:p>
          <a:p>
            <a:pPr marL="342900" indent="-342900" algn="just">
              <a:buFont typeface="+mj-lt"/>
              <a:buAutoNum type="arabicPeriod"/>
            </a:pPr>
            <a:endParaRPr lang="en-US" sz="1200" dirty="0">
              <a:solidFill>
                <a:srgbClr val="002060"/>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n-IN" dirty="0"/>
          </a:p>
        </p:txBody>
      </p:sp>
      <p:sp>
        <p:nvSpPr>
          <p:cNvPr id="4" name="Slide Number Placeholder 3"/>
          <p:cNvSpPr>
            <a:spLocks noGrp="1"/>
          </p:cNvSpPr>
          <p:nvPr>
            <p:ph type="sldNum" sz="quarter" idx="5"/>
          </p:nvPr>
        </p:nvSpPr>
        <p:spPr/>
        <p:txBody>
          <a:bodyPr/>
          <a:lstStyle/>
          <a:p>
            <a:fld id="{CB7E5B19-C848-41BF-8D11-FCC39451B512}" type="slidenum">
              <a:rPr lang="en-IN" smtClean="0"/>
              <a:t>5</a:t>
            </a:fld>
            <a:endParaRPr lang="en-IN"/>
          </a:p>
        </p:txBody>
      </p:sp>
    </p:spTree>
    <p:extLst>
      <p:ext uri="{BB962C8B-B14F-4D97-AF65-F5344CB8AC3E}">
        <p14:creationId xmlns:p14="http://schemas.microsoft.com/office/powerpoint/2010/main" val="372916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ease of regulations and access to cheaper funds for companies in GIFT IFSC, various types of financing deals is possible. Some Example : - </a:t>
            </a:r>
          </a:p>
          <a:p>
            <a:pPr marL="0" marR="0" lvl="0" indent="0" algn="just" fontAlgn="auto">
              <a:spcBef>
                <a:spcPct val="20000"/>
              </a:spcBef>
              <a:spcAft>
                <a:spcPts val="0"/>
              </a:spcAft>
              <a:buClr>
                <a:srgbClr val="1F497D"/>
              </a:buClr>
              <a:buSzTx/>
              <a:buFont typeface="Wingdings" panose="05000000000000000000" pitchFamily="2" charset="2"/>
              <a:buNone/>
              <a:tabLst/>
              <a:defRPr/>
            </a:pPr>
            <a:endParaRPr lang="en-US" sz="1200" b="0" dirty="0">
              <a:solidFill>
                <a:schemeClr val="tx1"/>
              </a:solidFill>
              <a:latin typeface="+mn-lt"/>
              <a:cs typeface="+mn-cs"/>
            </a:endParaRPr>
          </a:p>
          <a:p>
            <a:pPr marL="0" marR="0" lvl="0" indent="0" algn="just" fontAlgn="auto">
              <a:spcBef>
                <a:spcPct val="20000"/>
              </a:spcBef>
              <a:spcAft>
                <a:spcPts val="0"/>
              </a:spcAft>
              <a:buClr>
                <a:srgbClr val="1F497D"/>
              </a:buClr>
              <a:buSzTx/>
              <a:buFont typeface="Wingdings" panose="05000000000000000000" pitchFamily="2" charset="2"/>
              <a:buNone/>
              <a:tabLst/>
              <a:defRPr/>
            </a:pPr>
            <a:r>
              <a:rPr lang="en-US" sz="1200" b="1" dirty="0">
                <a:solidFill>
                  <a:srgbClr val="002060"/>
                </a:solidFill>
                <a:latin typeface="Calibri" panose="020F0502020204030204" pitchFamily="34" charset="0"/>
                <a:cs typeface="Calibri" panose="020F0502020204030204" pitchFamily="34" charset="0"/>
              </a:rPr>
              <a:t>1. Cross financing  and </a:t>
            </a:r>
            <a:r>
              <a:rPr lang="en-IN" sz="1200" b="1" dirty="0">
                <a:solidFill>
                  <a:srgbClr val="002060"/>
                </a:solidFill>
                <a:latin typeface="Calibri" panose="020F0502020204030204" pitchFamily="34" charset="0"/>
                <a:cs typeface="Calibri" panose="020F0502020204030204" pitchFamily="34" charset="0"/>
              </a:rPr>
              <a:t>Pooling of Funds </a:t>
            </a:r>
            <a:r>
              <a:rPr lang="en-IN" sz="1200" dirty="0">
                <a:solidFill>
                  <a:srgbClr val="002060"/>
                </a:solidFill>
                <a:latin typeface="Calibri" panose="020F0502020204030204" pitchFamily="34" charset="0"/>
                <a:cs typeface="Calibri" panose="020F0502020204030204" pitchFamily="34" charset="0"/>
              </a:rPr>
              <a:t>of Overseas Group Entities and its associates Entities </a:t>
            </a:r>
          </a:p>
          <a:p>
            <a:pPr lvl="1"/>
            <a:endParaRPr lang="en-US" dirty="0"/>
          </a:p>
          <a:p>
            <a:pPr marL="800100" lvl="1" indent="-342900" algn="just">
              <a:buFont typeface="+mj-lt"/>
              <a:buAutoNum type="arabicPeriod"/>
            </a:pPr>
            <a:r>
              <a:rPr lang="en-US" sz="1200" b="0" dirty="0">
                <a:solidFill>
                  <a:srgbClr val="002060"/>
                </a:solidFill>
                <a:latin typeface="Calibri" panose="020F0502020204030204" pitchFamily="34" charset="0"/>
                <a:cs typeface="Calibri" panose="020F0502020204030204" pitchFamily="34" charset="0"/>
              </a:rPr>
              <a:t>IGCMIL can pool surplus funds of overseas group entities which are intends to be placed in deposit with Banks. These funds are utilized to provide loans to group entities which require funds. During this fiscal year, IGCMIL has pooled surplus funds from IOC Singapore amounting to more than USD 75 Million.</a:t>
            </a:r>
          </a:p>
          <a:p>
            <a:pPr marL="800100" lvl="1" indent="-342900" algn="just">
              <a:buFont typeface="+mj-lt"/>
              <a:buAutoNum type="arabicPeriod"/>
            </a:pPr>
            <a:endParaRPr lang="en-US" sz="1200" b="0" dirty="0">
              <a:solidFill>
                <a:srgbClr val="002060"/>
              </a:solidFill>
              <a:latin typeface="Calibri" panose="020F0502020204030204" pitchFamily="34" charset="0"/>
              <a:cs typeface="Calibri" panose="020F0502020204030204" pitchFamily="34" charset="0"/>
            </a:endParaRPr>
          </a:p>
          <a:p>
            <a:pPr marL="800100" lvl="1" indent="-342900" algn="just">
              <a:buFont typeface="+mj-lt"/>
              <a:buAutoNum type="arabicPeriod"/>
            </a:pPr>
            <a:r>
              <a:rPr lang="en-US" sz="1200" b="1" dirty="0">
                <a:solidFill>
                  <a:srgbClr val="002060"/>
                </a:solidFill>
                <a:latin typeface="Calibri" panose="020F0502020204030204" pitchFamily="34" charset="0"/>
                <a:cs typeface="Calibri" panose="020F0502020204030204" pitchFamily="34" charset="0"/>
              </a:rPr>
              <a:t>Lanka IOCL </a:t>
            </a:r>
            <a:r>
              <a:rPr lang="en-US" sz="1200" dirty="0">
                <a:solidFill>
                  <a:srgbClr val="002060"/>
                </a:solidFill>
                <a:latin typeface="Calibri" panose="020F0502020204030204" pitchFamily="34" charset="0"/>
                <a:cs typeface="Calibri" panose="020F0502020204030204" pitchFamily="34" charset="0"/>
              </a:rPr>
              <a:t>has incurred financial cost towards Interest to the tune of Rs. 46.10 Crores in FY 2022-23 (During FY 2024-25, the same shall come down to around 10-12 Crores). The average </a:t>
            </a:r>
            <a:r>
              <a:rPr lang="en-IN" sz="1200" dirty="0">
                <a:solidFill>
                  <a:srgbClr val="002060"/>
                </a:solidFill>
                <a:latin typeface="Calibri" panose="020F0502020204030204" pitchFamily="34" charset="0"/>
                <a:cs typeface="Calibri" panose="020F0502020204030204" pitchFamily="34" charset="0"/>
              </a:rPr>
              <a:t>Import Loan rate </a:t>
            </a:r>
            <a:r>
              <a:rPr lang="en-US" sz="1200" dirty="0">
                <a:solidFill>
                  <a:srgbClr val="002060"/>
                </a:solidFill>
                <a:latin typeface="Calibri" panose="020F0502020204030204" pitchFamily="34" charset="0"/>
                <a:cs typeface="Calibri" panose="020F0502020204030204" pitchFamily="34" charset="0"/>
              </a:rPr>
              <a:t>them is around 7.50% per annum with maturity terms ranging from 30-45 days. IGCMIL has extended STL of USD 35 Mn to LIOC at 1 month Term SOFR plus 1 % (effective rate is around 5.30%). </a:t>
            </a:r>
          </a:p>
          <a:p>
            <a:pPr marL="800100" lvl="1" indent="-342900" algn="just">
              <a:buFont typeface="+mj-lt"/>
              <a:buAutoNum type="arabicPeriod"/>
            </a:pPr>
            <a:endParaRPr lang="en-US" sz="800" dirty="0">
              <a:solidFill>
                <a:srgbClr val="002060"/>
              </a:solidFill>
              <a:latin typeface="Calibri" panose="020F0502020204030204" pitchFamily="34" charset="0"/>
              <a:cs typeface="Calibri" panose="020F0502020204030204" pitchFamily="34" charset="0"/>
            </a:endParaRPr>
          </a:p>
          <a:p>
            <a:pPr marL="800100" lvl="1" indent="-342900" algn="just">
              <a:buFont typeface="+mj-lt"/>
              <a:buAutoNum type="arabicPeriod"/>
            </a:pPr>
            <a:r>
              <a:rPr lang="en-US" sz="1200" dirty="0">
                <a:solidFill>
                  <a:srgbClr val="002060"/>
                </a:solidFill>
                <a:latin typeface="Calibri" panose="020F0502020204030204" pitchFamily="34" charset="0"/>
                <a:cs typeface="Calibri" panose="020F0502020204030204" pitchFamily="34" charset="0"/>
              </a:rPr>
              <a:t>Similarly, IGCMIL has extended buyer’s credit facility to HURL for USD 60 Mn at Term SOFR plus 1.35%. This has reduced borrowing cost of HURL by almost 0.50%.</a:t>
            </a:r>
          </a:p>
        </p:txBody>
      </p:sp>
      <p:sp>
        <p:nvSpPr>
          <p:cNvPr id="4" name="Slide Number Placeholder 3"/>
          <p:cNvSpPr>
            <a:spLocks noGrp="1"/>
          </p:cNvSpPr>
          <p:nvPr>
            <p:ph type="sldNum" sz="quarter" idx="5"/>
          </p:nvPr>
        </p:nvSpPr>
        <p:spPr/>
        <p:txBody>
          <a:bodyPr/>
          <a:lstStyle/>
          <a:p>
            <a:fld id="{F90941CE-5639-43CB-97E4-9A17D944CAB7}" type="slidenum">
              <a:rPr lang="en-IN" smtClean="0"/>
              <a:t>6</a:t>
            </a:fld>
            <a:endParaRPr lang="en-IN"/>
          </a:p>
        </p:txBody>
      </p:sp>
      <p:sp>
        <p:nvSpPr>
          <p:cNvPr id="5" name="Footer Placeholder 4">
            <a:extLst>
              <a:ext uri="{FF2B5EF4-FFF2-40B4-BE49-F238E27FC236}">
                <a16:creationId xmlns:a16="http://schemas.microsoft.com/office/drawing/2014/main" id="{BE20DFB5-3A5A-84B1-01F3-E8207F945C1C}"/>
              </a:ext>
            </a:extLst>
          </p:cNvPr>
          <p:cNvSpPr>
            <a:spLocks noGrp="1"/>
          </p:cNvSpPr>
          <p:nvPr>
            <p:ph type="ftr" sz="quarter" idx="4"/>
          </p:nvPr>
        </p:nvSpPr>
        <p:spPr/>
        <p:txBody>
          <a:bodyPr/>
          <a:lstStyle/>
          <a:p>
            <a:r>
              <a:rPr lang="en-IN"/>
              <a:t>v7 F</a:t>
            </a:r>
          </a:p>
        </p:txBody>
      </p:sp>
      <p:sp>
        <p:nvSpPr>
          <p:cNvPr id="6" name="Header Placeholder 5">
            <a:extLst>
              <a:ext uri="{FF2B5EF4-FFF2-40B4-BE49-F238E27FC236}">
                <a16:creationId xmlns:a16="http://schemas.microsoft.com/office/drawing/2014/main" id="{01163186-2B5B-764B-CE86-5DDEB73DAE31}"/>
              </a:ext>
            </a:extLst>
          </p:cNvPr>
          <p:cNvSpPr>
            <a:spLocks noGrp="1"/>
          </p:cNvSpPr>
          <p:nvPr>
            <p:ph type="hdr" sz="quarter"/>
          </p:nvPr>
        </p:nvSpPr>
        <p:spPr/>
        <p:txBody>
          <a:bodyPr/>
          <a:lstStyle/>
          <a:p>
            <a:r>
              <a:rPr lang="en-IN"/>
              <a:t>Expanding Horizons</a:t>
            </a:r>
          </a:p>
        </p:txBody>
      </p:sp>
    </p:spTree>
    <p:extLst>
      <p:ext uri="{BB962C8B-B14F-4D97-AF65-F5344CB8AC3E}">
        <p14:creationId xmlns:p14="http://schemas.microsoft.com/office/powerpoint/2010/main" val="227707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Gift city provides an opportunity for onshoring the offshore investments by holding the overseas investments through Gift city instead of opening companies in foreign domiciles. Holding through IFSC Gift city will ensure better control.</a:t>
            </a:r>
            <a:endParaRPr lang="en-IN" dirty="0"/>
          </a:p>
        </p:txBody>
      </p:sp>
      <p:sp>
        <p:nvSpPr>
          <p:cNvPr id="4" name="Slide Number Placeholder 3"/>
          <p:cNvSpPr>
            <a:spLocks noGrp="1"/>
          </p:cNvSpPr>
          <p:nvPr>
            <p:ph type="sldNum" sz="quarter" idx="5"/>
          </p:nvPr>
        </p:nvSpPr>
        <p:spPr/>
        <p:txBody>
          <a:bodyPr/>
          <a:lstStyle/>
          <a:p>
            <a:fld id="{F90941CE-5639-43CB-97E4-9A17D944CAB7}" type="slidenum">
              <a:rPr lang="en-IN" smtClean="0"/>
              <a:t>7</a:t>
            </a:fld>
            <a:endParaRPr lang="en-IN"/>
          </a:p>
        </p:txBody>
      </p:sp>
      <p:sp>
        <p:nvSpPr>
          <p:cNvPr id="5" name="Footer Placeholder 4">
            <a:extLst>
              <a:ext uri="{FF2B5EF4-FFF2-40B4-BE49-F238E27FC236}">
                <a16:creationId xmlns:a16="http://schemas.microsoft.com/office/drawing/2014/main" id="{BE20DFB5-3A5A-84B1-01F3-E8207F945C1C}"/>
              </a:ext>
            </a:extLst>
          </p:cNvPr>
          <p:cNvSpPr>
            <a:spLocks noGrp="1"/>
          </p:cNvSpPr>
          <p:nvPr>
            <p:ph type="ftr" sz="quarter" idx="4"/>
          </p:nvPr>
        </p:nvSpPr>
        <p:spPr/>
        <p:txBody>
          <a:bodyPr/>
          <a:lstStyle/>
          <a:p>
            <a:r>
              <a:rPr lang="en-IN"/>
              <a:t>v7 F</a:t>
            </a:r>
          </a:p>
        </p:txBody>
      </p:sp>
      <p:sp>
        <p:nvSpPr>
          <p:cNvPr id="6" name="Header Placeholder 5">
            <a:extLst>
              <a:ext uri="{FF2B5EF4-FFF2-40B4-BE49-F238E27FC236}">
                <a16:creationId xmlns:a16="http://schemas.microsoft.com/office/drawing/2014/main" id="{01163186-2B5B-764B-CE86-5DDEB73DAE31}"/>
              </a:ext>
            </a:extLst>
          </p:cNvPr>
          <p:cNvSpPr>
            <a:spLocks noGrp="1"/>
          </p:cNvSpPr>
          <p:nvPr>
            <p:ph type="hdr" sz="quarter"/>
          </p:nvPr>
        </p:nvSpPr>
        <p:spPr/>
        <p:txBody>
          <a:bodyPr/>
          <a:lstStyle/>
          <a:p>
            <a:r>
              <a:rPr lang="en-IN"/>
              <a:t>Expanding Horizons</a:t>
            </a:r>
          </a:p>
        </p:txBody>
      </p:sp>
    </p:spTree>
    <p:extLst>
      <p:ext uri="{BB962C8B-B14F-4D97-AF65-F5344CB8AC3E}">
        <p14:creationId xmlns:p14="http://schemas.microsoft.com/office/powerpoint/2010/main" val="94920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84CA8-3817-4F54-B0DD-74ED4F131CE8}" type="slidenum">
              <a:rPr lang="en-US" smtClean="0"/>
              <a:t>8</a:t>
            </a:fld>
            <a:endParaRPr lang="en-US"/>
          </a:p>
        </p:txBody>
      </p:sp>
    </p:spTree>
    <p:extLst>
      <p:ext uri="{BB962C8B-B14F-4D97-AF65-F5344CB8AC3E}">
        <p14:creationId xmlns:p14="http://schemas.microsoft.com/office/powerpoint/2010/main" val="66108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mj-lt"/>
              <a:buAutoNum type="romanLcPeriod"/>
            </a:pPr>
            <a:r>
              <a:rPr lang="en-IN" b="1" u="sng" dirty="0"/>
              <a:t>Captive Insurance -</a:t>
            </a:r>
            <a:r>
              <a:rPr lang="en-IN" b="1" u="none" dirty="0"/>
              <a:t>  </a:t>
            </a:r>
            <a:r>
              <a:rPr lang="en-US" dirty="0" err="1"/>
              <a:t>IndianOil</a:t>
            </a:r>
            <a:r>
              <a:rPr lang="en-US" dirty="0"/>
              <a:t> advocated the need for bringing Insurance captives in India through GIFT IFSC. This will require suitable changes in Insurance Act, 1938 to enable big corporates to come out with capacities for writing risks pertaining to their group companies. Captives are very much important in Oil &amp; Gas sector as companies are coming up with new expansions in Refineries &amp; petrochemicals for which presently there are limited risk absorption capacities. Further, these captives will bring long term alternative to Re-insurance markets in India. A representation in this regard is already given by </a:t>
            </a:r>
            <a:r>
              <a:rPr lang="en-US" dirty="0" err="1"/>
              <a:t>IndianOil</a:t>
            </a:r>
            <a:r>
              <a:rPr lang="en-US" dirty="0"/>
              <a:t> to IFSCA</a:t>
            </a:r>
          </a:p>
          <a:p>
            <a:pPr marL="285750" indent="-285750">
              <a:buFont typeface="+mj-lt"/>
              <a:buAutoNum type="romanLcPeriod"/>
            </a:pPr>
            <a:endParaRPr lang="en-US" dirty="0"/>
          </a:p>
          <a:p>
            <a:pPr marL="285750" indent="-285750">
              <a:buFont typeface="+mj-lt"/>
              <a:buAutoNum type="romanLcPeriod"/>
            </a:pPr>
            <a:r>
              <a:rPr lang="en-IN" b="1" u="sng" dirty="0"/>
              <a:t>Ship Leasing -</a:t>
            </a:r>
            <a:r>
              <a:rPr lang="en-IN" dirty="0"/>
              <a:t> </a:t>
            </a:r>
            <a:r>
              <a:rPr lang="en-US" dirty="0" err="1"/>
              <a:t>IndianOil</a:t>
            </a:r>
            <a:r>
              <a:rPr lang="en-US" dirty="0"/>
              <a:t> is amongst world’s largest charterers of ships, and we consistently charter more than 400+ ship-trips per year. Currently, we do not have any ship under our control, the ships are engaged on a need-basis wherein we charter the ships on spot/voyage/short-term basis. Company is exploring the financial models to acquire or go for long term lease contracts for vessels under JV Mode.</a:t>
            </a:r>
          </a:p>
          <a:p>
            <a:pPr marL="285750" indent="-285750">
              <a:buFont typeface="+mj-lt"/>
              <a:buAutoNum type="romanLcPeriod"/>
            </a:pPr>
            <a:endParaRPr lang="en-US" dirty="0"/>
          </a:p>
          <a:p>
            <a:pPr marL="285750" indent="-285750">
              <a:buFont typeface="+mj-lt"/>
              <a:buAutoNum type="romanLcPeriod"/>
            </a:pPr>
            <a:r>
              <a:rPr lang="en-US" b="1" u="sng" dirty="0"/>
              <a:t>Commodity Trading – </a:t>
            </a:r>
            <a:r>
              <a:rPr lang="en-US" b="0" u="none" dirty="0" err="1"/>
              <a:t>IndianOil</a:t>
            </a:r>
            <a:r>
              <a:rPr lang="en-US" b="0" u="none" dirty="0"/>
              <a:t> is in constant touch with IFSCA to develop commodity trading framework and allow finance companies like IGCMIL to operate commodity trading desk to purchase crude oil and other commodities. </a:t>
            </a:r>
          </a:p>
          <a:p>
            <a:pPr marL="0" indent="0">
              <a:buFont typeface="+mj-lt"/>
              <a:buNone/>
            </a:pPr>
            <a:r>
              <a:rPr lang="en-US" b="0" u="none" dirty="0"/>
              <a:t> </a:t>
            </a:r>
          </a:p>
          <a:p>
            <a:pPr marL="285750" indent="-285750">
              <a:buFont typeface="+mj-lt"/>
              <a:buAutoNum type="romanLcPeriod"/>
            </a:pPr>
            <a:r>
              <a:rPr lang="en-IN" b="1" u="sng" dirty="0"/>
              <a:t>Fund Management Entity </a:t>
            </a:r>
            <a:r>
              <a:rPr lang="en-IN" b="0" u="none" dirty="0"/>
              <a:t>-  </a:t>
            </a:r>
            <a:r>
              <a:rPr lang="en-US" b="0" u="none" dirty="0" err="1"/>
              <a:t>Indianoil</a:t>
            </a:r>
            <a:r>
              <a:rPr lang="en-US" b="0" u="none" dirty="0"/>
              <a:t> in its endeavour to achieve growth and become an integrated oil &amp; gas major has grown into many new areas of business-like E&amp;P (Exploration, development, and production), Alternate Energy, Renewable , Green business and Gas business etc. To fuel this growth, IOCL raises finance from multiple sources. The high requirement of funds cannot be met only through domestic sources and the AIF regime in IFSC is one of the mode wherein foreign funds can be used for development of the country. The initiative of incorporating AIFs in IFSC has the potential to increase cross-border investments by manifolds.</a:t>
            </a:r>
          </a:p>
          <a:p>
            <a:pPr marL="285750" indent="-285750">
              <a:buFont typeface="+mj-lt"/>
              <a:buAutoNum type="romanLcPeriod"/>
            </a:pPr>
            <a:endParaRPr lang="en-IN" b="1" u="sng" dirty="0"/>
          </a:p>
        </p:txBody>
      </p:sp>
      <p:sp>
        <p:nvSpPr>
          <p:cNvPr id="4" name="Slide Number Placeholder 3"/>
          <p:cNvSpPr>
            <a:spLocks noGrp="1"/>
          </p:cNvSpPr>
          <p:nvPr>
            <p:ph type="sldNum" sz="quarter" idx="5"/>
          </p:nvPr>
        </p:nvSpPr>
        <p:spPr/>
        <p:txBody>
          <a:bodyPr/>
          <a:lstStyle/>
          <a:p>
            <a:fld id="{CB7E5B19-C848-41BF-8D11-FCC39451B512}" type="slidenum">
              <a:rPr lang="en-IN" smtClean="0"/>
              <a:t>9</a:t>
            </a:fld>
            <a:endParaRPr lang="en-IN"/>
          </a:p>
        </p:txBody>
      </p:sp>
    </p:spTree>
    <p:extLst>
      <p:ext uri="{BB962C8B-B14F-4D97-AF65-F5344CB8AC3E}">
        <p14:creationId xmlns:p14="http://schemas.microsoft.com/office/powerpoint/2010/main" val="7350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287F1-F5E7-1349-007B-6FF47386574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E6EB4FAD-0527-FE09-A583-F00A4BA32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F72CB25-350E-ED64-4B41-FDD819C7E125}"/>
              </a:ext>
            </a:extLst>
          </p:cNvPr>
          <p:cNvSpPr>
            <a:spLocks noGrp="1"/>
          </p:cNvSpPr>
          <p:nvPr>
            <p:ph type="dt" sz="half" idx="10"/>
          </p:nvPr>
        </p:nvSpPr>
        <p:spPr/>
        <p:txBody>
          <a:bodyPr/>
          <a:lstStyle/>
          <a:p>
            <a:fld id="{14776B1A-AB01-463B-80E1-3B7A7151BAE7}" type="datetimeFigureOut">
              <a:rPr lang="en-IN" smtClean="0"/>
              <a:t>06-02-2025</a:t>
            </a:fld>
            <a:endParaRPr lang="en-IN"/>
          </a:p>
        </p:txBody>
      </p:sp>
      <p:sp>
        <p:nvSpPr>
          <p:cNvPr id="5" name="Footer Placeholder 4">
            <a:extLst>
              <a:ext uri="{FF2B5EF4-FFF2-40B4-BE49-F238E27FC236}">
                <a16:creationId xmlns:a16="http://schemas.microsoft.com/office/drawing/2014/main" id="{904B71A7-DE54-A745-4FF8-2575DA36B71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510F1C4-F1E7-5F75-1EA4-27238CF5EC72}"/>
              </a:ext>
            </a:extLst>
          </p:cNvPr>
          <p:cNvSpPr>
            <a:spLocks noGrp="1"/>
          </p:cNvSpPr>
          <p:nvPr>
            <p:ph type="sldNum" sz="quarter" idx="12"/>
          </p:nvPr>
        </p:nvSpPr>
        <p:spPr/>
        <p:txBody>
          <a:bodyPr/>
          <a:lstStyle/>
          <a:p>
            <a:fld id="{909E890F-7904-43D7-B624-1B8B6EE8A80E}" type="slidenum">
              <a:rPr lang="en-IN" smtClean="0"/>
              <a:t>‹#›</a:t>
            </a:fld>
            <a:endParaRPr lang="en-IN"/>
          </a:p>
        </p:txBody>
      </p:sp>
      <p:cxnSp>
        <p:nvCxnSpPr>
          <p:cNvPr id="7" name="Straight Connector 6">
            <a:extLst>
              <a:ext uri="{FF2B5EF4-FFF2-40B4-BE49-F238E27FC236}">
                <a16:creationId xmlns:a16="http://schemas.microsoft.com/office/drawing/2014/main" id="{865DE9A8-26F2-DA8B-AB3E-C9C0B4C96CC1}"/>
              </a:ext>
            </a:extLst>
          </p:cNvPr>
          <p:cNvCxnSpPr/>
          <p:nvPr userDrawn="1"/>
        </p:nvCxnSpPr>
        <p:spPr>
          <a:xfrm>
            <a:off x="0" y="785207"/>
            <a:ext cx="12191999" cy="32952"/>
          </a:xfrm>
          <a:prstGeom prst="line">
            <a:avLst/>
          </a:prstGeom>
          <a:noFill/>
          <a:ln w="55000" cap="flat" cmpd="thickThin" algn="ctr">
            <a:solidFill>
              <a:schemeClr val="accent6">
                <a:lumMod val="75000"/>
              </a:schemeClr>
            </a:solidFill>
            <a:prstDash val="solid"/>
          </a:ln>
          <a:effectLst>
            <a:outerShdw blurRad="50800" dist="38100" dir="5400000" rotWithShape="0">
              <a:srgbClr val="000000">
                <a:alpha val="35000"/>
              </a:srgbClr>
            </a:outerShdw>
          </a:effectLst>
        </p:spPr>
      </p:cxnSp>
    </p:spTree>
    <p:extLst>
      <p:ext uri="{BB962C8B-B14F-4D97-AF65-F5344CB8AC3E}">
        <p14:creationId xmlns:p14="http://schemas.microsoft.com/office/powerpoint/2010/main" val="43809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1DB4-75FA-7D70-A075-00A6D90DD7FA}"/>
              </a:ext>
            </a:extLst>
          </p:cNvPr>
          <p:cNvSpPr>
            <a:spLocks noGrp="1"/>
          </p:cNvSpPr>
          <p:nvPr>
            <p:ph type="title"/>
          </p:nvPr>
        </p:nvSpPr>
        <p:spPr/>
        <p:txBody>
          <a:bodyPr/>
          <a:lstStyle/>
          <a:p>
            <a:r>
              <a:rPr lang="en-US" dirty="0"/>
              <a:t>Click to edit Master title style</a:t>
            </a:r>
            <a:endParaRPr lang="en-IN" dirty="0"/>
          </a:p>
        </p:txBody>
      </p:sp>
      <p:sp>
        <p:nvSpPr>
          <p:cNvPr id="3" name="Vertical Text Placeholder 2">
            <a:extLst>
              <a:ext uri="{FF2B5EF4-FFF2-40B4-BE49-F238E27FC236}">
                <a16:creationId xmlns:a16="http://schemas.microsoft.com/office/drawing/2014/main" id="{B3D4C40B-1BA9-FFBB-8F5B-26D0AFDC69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2310905-3F13-0F39-86AB-16641EC30DE1}"/>
              </a:ext>
            </a:extLst>
          </p:cNvPr>
          <p:cNvSpPr>
            <a:spLocks noGrp="1"/>
          </p:cNvSpPr>
          <p:nvPr>
            <p:ph type="dt" sz="half" idx="10"/>
          </p:nvPr>
        </p:nvSpPr>
        <p:spPr/>
        <p:txBody>
          <a:bodyPr/>
          <a:lstStyle/>
          <a:p>
            <a:fld id="{14776B1A-AB01-463B-80E1-3B7A7151BAE7}" type="datetimeFigureOut">
              <a:rPr lang="en-IN" smtClean="0"/>
              <a:t>06-02-2025</a:t>
            </a:fld>
            <a:endParaRPr lang="en-IN"/>
          </a:p>
        </p:txBody>
      </p:sp>
      <p:sp>
        <p:nvSpPr>
          <p:cNvPr id="5" name="Footer Placeholder 4">
            <a:extLst>
              <a:ext uri="{FF2B5EF4-FFF2-40B4-BE49-F238E27FC236}">
                <a16:creationId xmlns:a16="http://schemas.microsoft.com/office/drawing/2014/main" id="{B2B31105-4B67-BA88-BA75-9ABDCCEC8AE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8E6E8C-C322-CEAF-1D3A-77F8D02B6B59}"/>
              </a:ext>
            </a:extLst>
          </p:cNvPr>
          <p:cNvSpPr>
            <a:spLocks noGrp="1"/>
          </p:cNvSpPr>
          <p:nvPr>
            <p:ph type="sldNum" sz="quarter" idx="12"/>
          </p:nvPr>
        </p:nvSpPr>
        <p:spPr/>
        <p:txBody>
          <a:bodyPr/>
          <a:lstStyle/>
          <a:p>
            <a:fld id="{909E890F-7904-43D7-B624-1B8B6EE8A80E}" type="slidenum">
              <a:rPr lang="en-IN" smtClean="0"/>
              <a:t>‹#›</a:t>
            </a:fld>
            <a:endParaRPr lang="en-IN"/>
          </a:p>
        </p:txBody>
      </p:sp>
    </p:spTree>
    <p:extLst>
      <p:ext uri="{BB962C8B-B14F-4D97-AF65-F5344CB8AC3E}">
        <p14:creationId xmlns:p14="http://schemas.microsoft.com/office/powerpoint/2010/main" val="78060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32AE2-5CE1-564B-CBD9-FE477B96C9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A3549A6-8AFC-4846-997F-4A3671A8DB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8A37EF4-1D92-1B2E-4302-E5B33CB2BC44}"/>
              </a:ext>
            </a:extLst>
          </p:cNvPr>
          <p:cNvSpPr>
            <a:spLocks noGrp="1"/>
          </p:cNvSpPr>
          <p:nvPr>
            <p:ph type="dt" sz="half" idx="10"/>
          </p:nvPr>
        </p:nvSpPr>
        <p:spPr/>
        <p:txBody>
          <a:bodyPr/>
          <a:lstStyle/>
          <a:p>
            <a:fld id="{14776B1A-AB01-463B-80E1-3B7A7151BAE7}" type="datetimeFigureOut">
              <a:rPr lang="en-IN" smtClean="0"/>
              <a:t>06-02-2025</a:t>
            </a:fld>
            <a:endParaRPr lang="en-IN"/>
          </a:p>
        </p:txBody>
      </p:sp>
      <p:sp>
        <p:nvSpPr>
          <p:cNvPr id="5" name="Footer Placeholder 4">
            <a:extLst>
              <a:ext uri="{FF2B5EF4-FFF2-40B4-BE49-F238E27FC236}">
                <a16:creationId xmlns:a16="http://schemas.microsoft.com/office/drawing/2014/main" id="{8A4CFE53-3FEF-24DD-9CB3-2EDF08D65C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7C8095-D757-C858-5750-D6D00AFC1D75}"/>
              </a:ext>
            </a:extLst>
          </p:cNvPr>
          <p:cNvSpPr>
            <a:spLocks noGrp="1"/>
          </p:cNvSpPr>
          <p:nvPr>
            <p:ph type="sldNum" sz="quarter" idx="12"/>
          </p:nvPr>
        </p:nvSpPr>
        <p:spPr/>
        <p:txBody>
          <a:bodyPr/>
          <a:lstStyle/>
          <a:p>
            <a:fld id="{909E890F-7904-43D7-B624-1B8B6EE8A80E}" type="slidenum">
              <a:rPr lang="en-IN" smtClean="0"/>
              <a:t>‹#›</a:t>
            </a:fld>
            <a:endParaRPr lang="en-IN"/>
          </a:p>
        </p:txBody>
      </p:sp>
    </p:spTree>
    <p:extLst>
      <p:ext uri="{BB962C8B-B14F-4D97-AF65-F5344CB8AC3E}">
        <p14:creationId xmlns:p14="http://schemas.microsoft.com/office/powerpoint/2010/main" val="3929073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Subtitle 2"/>
          <p:cNvSpPr txBox="1">
            <a:spLocks/>
          </p:cNvSpPr>
          <p:nvPr userDrawn="1"/>
        </p:nvSpPr>
        <p:spPr>
          <a:xfrm>
            <a:off x="1524000" y="183583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400" b="1">
              <a:solidFill>
                <a:srgbClr val="5A2781"/>
              </a:solidFill>
              <a:latin typeface="Candara" panose="020E0502030303020204" pitchFamily="34" charset="0"/>
            </a:endParaRPr>
          </a:p>
        </p:txBody>
      </p:sp>
      <p:sp>
        <p:nvSpPr>
          <p:cNvPr id="12" name="Slide Number Placeholder 22"/>
          <p:cNvSpPr>
            <a:spLocks noGrp="1"/>
          </p:cNvSpPr>
          <p:nvPr>
            <p:ph type="sldNum" sz="quarter" idx="4"/>
          </p:nvPr>
        </p:nvSpPr>
        <p:spPr>
          <a:xfrm>
            <a:off x="11778488" y="6501365"/>
            <a:ext cx="413512" cy="356635"/>
          </a:xfrm>
          <a:prstGeom prst="rect">
            <a:avLst/>
          </a:prstGeom>
        </p:spPr>
        <p:txBody>
          <a:bodyPr vert="horz" anchor="ctr"/>
          <a:lstStyle>
            <a:lvl1pPr algn="ctr" eaLnBrk="1" latinLnBrk="0" hangingPunct="1">
              <a:defRPr kumimoji="0" sz="1200" b="0">
                <a:solidFill>
                  <a:schemeClr val="tx1"/>
                </a:solidFill>
              </a:defRPr>
            </a:lvl1pPr>
          </a:lstStyle>
          <a:p>
            <a:fld id="{03D9EA4B-A161-4483-89F9-6F4160F155F1}" type="slidenum">
              <a:rPr lang="en-IN" smtClean="0">
                <a:solidFill>
                  <a:prstClr val="black"/>
                </a:solidFill>
              </a:rPr>
              <a:pPr/>
              <a:t>‹#›</a:t>
            </a:fld>
            <a:endParaRPr lang="en-IN">
              <a:solidFill>
                <a:prstClr val="black"/>
              </a:solidFill>
            </a:endParaRPr>
          </a:p>
        </p:txBody>
      </p:sp>
      <p:cxnSp>
        <p:nvCxnSpPr>
          <p:cNvPr id="13" name="Straight Connector 12"/>
          <p:cNvCxnSpPr/>
          <p:nvPr userDrawn="1"/>
        </p:nvCxnSpPr>
        <p:spPr>
          <a:xfrm>
            <a:off x="1" y="790748"/>
            <a:ext cx="12191999" cy="32952"/>
          </a:xfrm>
          <a:prstGeom prst="line">
            <a:avLst/>
          </a:prstGeom>
          <a:noFill/>
          <a:ln w="55000" cap="flat" cmpd="thickThin" algn="ctr">
            <a:solidFill>
              <a:schemeClr val="accent6">
                <a:lumMod val="75000"/>
              </a:schemeClr>
            </a:solidFill>
            <a:prstDash val="solid"/>
          </a:ln>
          <a:effectLst>
            <a:outerShdw blurRad="50800" dist="38100" dir="5400000" rotWithShape="0">
              <a:srgbClr val="000000">
                <a:alpha val="35000"/>
              </a:srgbClr>
            </a:outerShdw>
          </a:effectLst>
        </p:spPr>
      </p:cxnSp>
    </p:spTree>
    <p:extLst>
      <p:ext uri="{BB962C8B-B14F-4D97-AF65-F5344CB8AC3E}">
        <p14:creationId xmlns:p14="http://schemas.microsoft.com/office/powerpoint/2010/main" val="366179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BADE-5D23-929E-14F4-3C923C39E2C5}"/>
              </a:ext>
            </a:extLst>
          </p:cNvPr>
          <p:cNvSpPr>
            <a:spLocks noGrp="1"/>
          </p:cNvSpPr>
          <p:nvPr>
            <p:ph type="title"/>
          </p:nvPr>
        </p:nvSpPr>
        <p:spPr/>
        <p:txBody>
          <a:body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23270239-1169-5AD6-782F-C86419CD67D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F9E06207-0792-7772-312D-89238DC41566}"/>
              </a:ext>
            </a:extLst>
          </p:cNvPr>
          <p:cNvSpPr>
            <a:spLocks noGrp="1"/>
          </p:cNvSpPr>
          <p:nvPr>
            <p:ph type="dt" sz="half" idx="10"/>
          </p:nvPr>
        </p:nvSpPr>
        <p:spPr/>
        <p:txBody>
          <a:bodyPr/>
          <a:lstStyle/>
          <a:p>
            <a:fld id="{14776B1A-AB01-463B-80E1-3B7A7151BAE7}" type="datetimeFigureOut">
              <a:rPr lang="en-IN" smtClean="0"/>
              <a:t>06-02-2025</a:t>
            </a:fld>
            <a:endParaRPr lang="en-IN"/>
          </a:p>
        </p:txBody>
      </p:sp>
      <p:sp>
        <p:nvSpPr>
          <p:cNvPr id="5" name="Footer Placeholder 4">
            <a:extLst>
              <a:ext uri="{FF2B5EF4-FFF2-40B4-BE49-F238E27FC236}">
                <a16:creationId xmlns:a16="http://schemas.microsoft.com/office/drawing/2014/main" id="{B974479E-2FE3-3E7C-6B6A-E66986C516D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E3562B4-BDB7-3626-9691-98ADF6EB881D}"/>
              </a:ext>
            </a:extLst>
          </p:cNvPr>
          <p:cNvSpPr>
            <a:spLocks noGrp="1"/>
          </p:cNvSpPr>
          <p:nvPr>
            <p:ph type="sldNum" sz="quarter" idx="12"/>
          </p:nvPr>
        </p:nvSpPr>
        <p:spPr/>
        <p:txBody>
          <a:bodyPr/>
          <a:lstStyle/>
          <a:p>
            <a:fld id="{909E890F-7904-43D7-B624-1B8B6EE8A80E}" type="slidenum">
              <a:rPr lang="en-IN" smtClean="0"/>
              <a:t>‹#›</a:t>
            </a:fld>
            <a:endParaRPr lang="en-IN"/>
          </a:p>
        </p:txBody>
      </p:sp>
    </p:spTree>
    <p:extLst>
      <p:ext uri="{BB962C8B-B14F-4D97-AF65-F5344CB8AC3E}">
        <p14:creationId xmlns:p14="http://schemas.microsoft.com/office/powerpoint/2010/main" val="218736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EE65-72D4-A6D8-FCD6-FABD7151F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364498F-0236-EDB9-1189-D10755FCB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7DF151-CC50-DABB-CE0A-1E97F245E46C}"/>
              </a:ext>
            </a:extLst>
          </p:cNvPr>
          <p:cNvSpPr>
            <a:spLocks noGrp="1"/>
          </p:cNvSpPr>
          <p:nvPr>
            <p:ph type="dt" sz="half" idx="10"/>
          </p:nvPr>
        </p:nvSpPr>
        <p:spPr/>
        <p:txBody>
          <a:bodyPr/>
          <a:lstStyle/>
          <a:p>
            <a:fld id="{14776B1A-AB01-463B-80E1-3B7A7151BAE7}" type="datetimeFigureOut">
              <a:rPr lang="en-IN" smtClean="0"/>
              <a:t>06-02-2025</a:t>
            </a:fld>
            <a:endParaRPr lang="en-IN"/>
          </a:p>
        </p:txBody>
      </p:sp>
      <p:sp>
        <p:nvSpPr>
          <p:cNvPr id="5" name="Footer Placeholder 4">
            <a:extLst>
              <a:ext uri="{FF2B5EF4-FFF2-40B4-BE49-F238E27FC236}">
                <a16:creationId xmlns:a16="http://schemas.microsoft.com/office/drawing/2014/main" id="{3E6B5FB7-3E5C-AB04-7954-337EBA643D8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B74CBC-A52E-E768-D75F-7D811A3438BB}"/>
              </a:ext>
            </a:extLst>
          </p:cNvPr>
          <p:cNvSpPr>
            <a:spLocks noGrp="1"/>
          </p:cNvSpPr>
          <p:nvPr>
            <p:ph type="sldNum" sz="quarter" idx="12"/>
          </p:nvPr>
        </p:nvSpPr>
        <p:spPr/>
        <p:txBody>
          <a:bodyPr/>
          <a:lstStyle/>
          <a:p>
            <a:fld id="{909E890F-7904-43D7-B624-1B8B6EE8A80E}" type="slidenum">
              <a:rPr lang="en-IN" smtClean="0"/>
              <a:t>‹#›</a:t>
            </a:fld>
            <a:endParaRPr lang="en-IN"/>
          </a:p>
        </p:txBody>
      </p:sp>
    </p:spTree>
    <p:extLst>
      <p:ext uri="{BB962C8B-B14F-4D97-AF65-F5344CB8AC3E}">
        <p14:creationId xmlns:p14="http://schemas.microsoft.com/office/powerpoint/2010/main" val="147716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7F92A-84F6-9ED0-53B5-B93BAE53798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5D47E84-348C-3789-2DC7-8049C9A19E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F31DE5C-01E0-A6C3-F85F-C91D21DCDD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82AE4DC-5790-541E-B225-BE90298EF8D4}"/>
              </a:ext>
            </a:extLst>
          </p:cNvPr>
          <p:cNvSpPr>
            <a:spLocks noGrp="1"/>
          </p:cNvSpPr>
          <p:nvPr>
            <p:ph type="dt" sz="half" idx="10"/>
          </p:nvPr>
        </p:nvSpPr>
        <p:spPr/>
        <p:txBody>
          <a:bodyPr/>
          <a:lstStyle/>
          <a:p>
            <a:fld id="{14776B1A-AB01-463B-80E1-3B7A7151BAE7}" type="datetimeFigureOut">
              <a:rPr lang="en-IN" smtClean="0"/>
              <a:t>06-02-2025</a:t>
            </a:fld>
            <a:endParaRPr lang="en-IN"/>
          </a:p>
        </p:txBody>
      </p:sp>
      <p:sp>
        <p:nvSpPr>
          <p:cNvPr id="6" name="Footer Placeholder 5">
            <a:extLst>
              <a:ext uri="{FF2B5EF4-FFF2-40B4-BE49-F238E27FC236}">
                <a16:creationId xmlns:a16="http://schemas.microsoft.com/office/drawing/2014/main" id="{4F790077-97CB-D8EA-7ABF-19FB89C48B9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B7EBCEA-648C-CDD4-12AB-861B369F6711}"/>
              </a:ext>
            </a:extLst>
          </p:cNvPr>
          <p:cNvSpPr>
            <a:spLocks noGrp="1"/>
          </p:cNvSpPr>
          <p:nvPr>
            <p:ph type="sldNum" sz="quarter" idx="12"/>
          </p:nvPr>
        </p:nvSpPr>
        <p:spPr/>
        <p:txBody>
          <a:bodyPr/>
          <a:lstStyle/>
          <a:p>
            <a:fld id="{909E890F-7904-43D7-B624-1B8B6EE8A80E}" type="slidenum">
              <a:rPr lang="en-IN" smtClean="0"/>
              <a:t>‹#›</a:t>
            </a:fld>
            <a:endParaRPr lang="en-IN"/>
          </a:p>
        </p:txBody>
      </p:sp>
    </p:spTree>
    <p:extLst>
      <p:ext uri="{BB962C8B-B14F-4D97-AF65-F5344CB8AC3E}">
        <p14:creationId xmlns:p14="http://schemas.microsoft.com/office/powerpoint/2010/main" val="391272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9CCE-4859-875C-AC27-48CDEA7CAE1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5F86505-4E56-530A-C2DC-E4BA5B89ED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E60766-90C5-2182-F209-EA26E78D26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3FE9411-DBE8-ED37-0688-2A887D0C6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CA1D2B-11EA-68D4-8992-40895FFC36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C47F227-ADCC-F657-D7B3-5396FE0937AE}"/>
              </a:ext>
            </a:extLst>
          </p:cNvPr>
          <p:cNvSpPr>
            <a:spLocks noGrp="1"/>
          </p:cNvSpPr>
          <p:nvPr>
            <p:ph type="dt" sz="half" idx="10"/>
          </p:nvPr>
        </p:nvSpPr>
        <p:spPr/>
        <p:txBody>
          <a:bodyPr/>
          <a:lstStyle/>
          <a:p>
            <a:fld id="{14776B1A-AB01-463B-80E1-3B7A7151BAE7}" type="datetimeFigureOut">
              <a:rPr lang="en-IN" smtClean="0"/>
              <a:t>06-02-2025</a:t>
            </a:fld>
            <a:endParaRPr lang="en-IN"/>
          </a:p>
        </p:txBody>
      </p:sp>
      <p:sp>
        <p:nvSpPr>
          <p:cNvPr id="8" name="Footer Placeholder 7">
            <a:extLst>
              <a:ext uri="{FF2B5EF4-FFF2-40B4-BE49-F238E27FC236}">
                <a16:creationId xmlns:a16="http://schemas.microsoft.com/office/drawing/2014/main" id="{69BD0F24-FB93-70A7-B63F-3AF07A6D77B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5BB381E-F3A3-00B6-ACAB-878986598DA7}"/>
              </a:ext>
            </a:extLst>
          </p:cNvPr>
          <p:cNvSpPr>
            <a:spLocks noGrp="1"/>
          </p:cNvSpPr>
          <p:nvPr>
            <p:ph type="sldNum" sz="quarter" idx="12"/>
          </p:nvPr>
        </p:nvSpPr>
        <p:spPr/>
        <p:txBody>
          <a:bodyPr/>
          <a:lstStyle/>
          <a:p>
            <a:fld id="{909E890F-7904-43D7-B624-1B8B6EE8A80E}" type="slidenum">
              <a:rPr lang="en-IN" smtClean="0"/>
              <a:t>‹#›</a:t>
            </a:fld>
            <a:endParaRPr lang="en-IN"/>
          </a:p>
        </p:txBody>
      </p:sp>
    </p:spTree>
    <p:extLst>
      <p:ext uri="{BB962C8B-B14F-4D97-AF65-F5344CB8AC3E}">
        <p14:creationId xmlns:p14="http://schemas.microsoft.com/office/powerpoint/2010/main" val="290392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8010-EF20-761E-9476-3015D06BF1B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9AAC9E2-8BF6-44B5-CE7D-7520D22F7B7B}"/>
              </a:ext>
            </a:extLst>
          </p:cNvPr>
          <p:cNvSpPr>
            <a:spLocks noGrp="1"/>
          </p:cNvSpPr>
          <p:nvPr>
            <p:ph type="dt" sz="half" idx="10"/>
          </p:nvPr>
        </p:nvSpPr>
        <p:spPr/>
        <p:txBody>
          <a:bodyPr/>
          <a:lstStyle/>
          <a:p>
            <a:fld id="{14776B1A-AB01-463B-80E1-3B7A7151BAE7}" type="datetimeFigureOut">
              <a:rPr lang="en-IN" smtClean="0"/>
              <a:t>06-02-2025</a:t>
            </a:fld>
            <a:endParaRPr lang="en-IN"/>
          </a:p>
        </p:txBody>
      </p:sp>
      <p:sp>
        <p:nvSpPr>
          <p:cNvPr id="4" name="Footer Placeholder 3">
            <a:extLst>
              <a:ext uri="{FF2B5EF4-FFF2-40B4-BE49-F238E27FC236}">
                <a16:creationId xmlns:a16="http://schemas.microsoft.com/office/drawing/2014/main" id="{93879491-6F0B-5777-E2BA-FA6389A5572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03E55A1-D8A4-04A4-B5C7-F36150477843}"/>
              </a:ext>
            </a:extLst>
          </p:cNvPr>
          <p:cNvSpPr>
            <a:spLocks noGrp="1"/>
          </p:cNvSpPr>
          <p:nvPr>
            <p:ph type="sldNum" sz="quarter" idx="12"/>
          </p:nvPr>
        </p:nvSpPr>
        <p:spPr/>
        <p:txBody>
          <a:bodyPr/>
          <a:lstStyle/>
          <a:p>
            <a:fld id="{909E890F-7904-43D7-B624-1B8B6EE8A80E}" type="slidenum">
              <a:rPr lang="en-IN" smtClean="0"/>
              <a:t>‹#›</a:t>
            </a:fld>
            <a:endParaRPr lang="en-IN"/>
          </a:p>
        </p:txBody>
      </p:sp>
    </p:spTree>
    <p:extLst>
      <p:ext uri="{BB962C8B-B14F-4D97-AF65-F5344CB8AC3E}">
        <p14:creationId xmlns:p14="http://schemas.microsoft.com/office/powerpoint/2010/main" val="36765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E2F813-0520-1825-2535-ADD6FD7F2BAC}"/>
              </a:ext>
            </a:extLst>
          </p:cNvPr>
          <p:cNvSpPr>
            <a:spLocks noGrp="1"/>
          </p:cNvSpPr>
          <p:nvPr>
            <p:ph type="dt" sz="half" idx="10"/>
          </p:nvPr>
        </p:nvSpPr>
        <p:spPr/>
        <p:txBody>
          <a:bodyPr/>
          <a:lstStyle/>
          <a:p>
            <a:fld id="{14776B1A-AB01-463B-80E1-3B7A7151BAE7}" type="datetimeFigureOut">
              <a:rPr lang="en-IN" smtClean="0"/>
              <a:t>06-02-2025</a:t>
            </a:fld>
            <a:endParaRPr lang="en-IN"/>
          </a:p>
        </p:txBody>
      </p:sp>
      <p:sp>
        <p:nvSpPr>
          <p:cNvPr id="3" name="Footer Placeholder 2">
            <a:extLst>
              <a:ext uri="{FF2B5EF4-FFF2-40B4-BE49-F238E27FC236}">
                <a16:creationId xmlns:a16="http://schemas.microsoft.com/office/drawing/2014/main" id="{24082167-154E-31DC-C5FB-F009752BA9D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83E54AE-E5E1-C739-BF42-9B50330D82B2}"/>
              </a:ext>
            </a:extLst>
          </p:cNvPr>
          <p:cNvSpPr>
            <a:spLocks noGrp="1"/>
          </p:cNvSpPr>
          <p:nvPr>
            <p:ph type="sldNum" sz="quarter" idx="12"/>
          </p:nvPr>
        </p:nvSpPr>
        <p:spPr/>
        <p:txBody>
          <a:bodyPr/>
          <a:lstStyle/>
          <a:p>
            <a:fld id="{909E890F-7904-43D7-B624-1B8B6EE8A80E}" type="slidenum">
              <a:rPr lang="en-IN" smtClean="0"/>
              <a:t>‹#›</a:t>
            </a:fld>
            <a:endParaRPr lang="en-IN"/>
          </a:p>
        </p:txBody>
      </p:sp>
    </p:spTree>
    <p:extLst>
      <p:ext uri="{BB962C8B-B14F-4D97-AF65-F5344CB8AC3E}">
        <p14:creationId xmlns:p14="http://schemas.microsoft.com/office/powerpoint/2010/main" val="287096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6A8A-3535-A314-89B6-542FA4FDB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E12638C-BDC0-9686-FF74-A088AC6419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29B8090-D48D-DB7A-8896-14CDEF900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84BC4-9874-8DB5-5601-57187964DCA2}"/>
              </a:ext>
            </a:extLst>
          </p:cNvPr>
          <p:cNvSpPr>
            <a:spLocks noGrp="1"/>
          </p:cNvSpPr>
          <p:nvPr>
            <p:ph type="dt" sz="half" idx="10"/>
          </p:nvPr>
        </p:nvSpPr>
        <p:spPr/>
        <p:txBody>
          <a:bodyPr/>
          <a:lstStyle/>
          <a:p>
            <a:fld id="{14776B1A-AB01-463B-80E1-3B7A7151BAE7}" type="datetimeFigureOut">
              <a:rPr lang="en-IN" smtClean="0"/>
              <a:t>06-02-2025</a:t>
            </a:fld>
            <a:endParaRPr lang="en-IN"/>
          </a:p>
        </p:txBody>
      </p:sp>
      <p:sp>
        <p:nvSpPr>
          <p:cNvPr id="6" name="Footer Placeholder 5">
            <a:extLst>
              <a:ext uri="{FF2B5EF4-FFF2-40B4-BE49-F238E27FC236}">
                <a16:creationId xmlns:a16="http://schemas.microsoft.com/office/drawing/2014/main" id="{9C0A763D-BFFF-C4C3-795A-E675D51CD53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B18AE74-DD18-9667-695F-7EBC064EFACD}"/>
              </a:ext>
            </a:extLst>
          </p:cNvPr>
          <p:cNvSpPr>
            <a:spLocks noGrp="1"/>
          </p:cNvSpPr>
          <p:nvPr>
            <p:ph type="sldNum" sz="quarter" idx="12"/>
          </p:nvPr>
        </p:nvSpPr>
        <p:spPr/>
        <p:txBody>
          <a:bodyPr/>
          <a:lstStyle/>
          <a:p>
            <a:fld id="{909E890F-7904-43D7-B624-1B8B6EE8A80E}" type="slidenum">
              <a:rPr lang="en-IN" smtClean="0"/>
              <a:t>‹#›</a:t>
            </a:fld>
            <a:endParaRPr lang="en-IN"/>
          </a:p>
        </p:txBody>
      </p:sp>
    </p:spTree>
    <p:extLst>
      <p:ext uri="{BB962C8B-B14F-4D97-AF65-F5344CB8AC3E}">
        <p14:creationId xmlns:p14="http://schemas.microsoft.com/office/powerpoint/2010/main" val="171226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ADB8-559A-7C0C-DE30-9982D7A55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C180E25-37DC-4F41-A99A-5BE29BCBE6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F714F8F-C5F8-32D5-38B7-76A847E48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FCEC4C-8E58-E2E1-9931-FF8F0DF17E64}"/>
              </a:ext>
            </a:extLst>
          </p:cNvPr>
          <p:cNvSpPr>
            <a:spLocks noGrp="1"/>
          </p:cNvSpPr>
          <p:nvPr>
            <p:ph type="dt" sz="half" idx="10"/>
          </p:nvPr>
        </p:nvSpPr>
        <p:spPr/>
        <p:txBody>
          <a:bodyPr/>
          <a:lstStyle/>
          <a:p>
            <a:fld id="{14776B1A-AB01-463B-80E1-3B7A7151BAE7}" type="datetimeFigureOut">
              <a:rPr lang="en-IN" smtClean="0"/>
              <a:t>06-02-2025</a:t>
            </a:fld>
            <a:endParaRPr lang="en-IN"/>
          </a:p>
        </p:txBody>
      </p:sp>
      <p:sp>
        <p:nvSpPr>
          <p:cNvPr id="6" name="Footer Placeholder 5">
            <a:extLst>
              <a:ext uri="{FF2B5EF4-FFF2-40B4-BE49-F238E27FC236}">
                <a16:creationId xmlns:a16="http://schemas.microsoft.com/office/drawing/2014/main" id="{28537CCC-C3DB-3C0F-7A7E-7E862124A0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E25A11B-B398-65B5-F151-22CDA0B65E4C}"/>
              </a:ext>
            </a:extLst>
          </p:cNvPr>
          <p:cNvSpPr>
            <a:spLocks noGrp="1"/>
          </p:cNvSpPr>
          <p:nvPr>
            <p:ph type="sldNum" sz="quarter" idx="12"/>
          </p:nvPr>
        </p:nvSpPr>
        <p:spPr/>
        <p:txBody>
          <a:bodyPr/>
          <a:lstStyle/>
          <a:p>
            <a:fld id="{909E890F-7904-43D7-B624-1B8B6EE8A80E}" type="slidenum">
              <a:rPr lang="en-IN" smtClean="0"/>
              <a:t>‹#›</a:t>
            </a:fld>
            <a:endParaRPr lang="en-IN"/>
          </a:p>
        </p:txBody>
      </p:sp>
    </p:spTree>
    <p:extLst>
      <p:ext uri="{BB962C8B-B14F-4D97-AF65-F5344CB8AC3E}">
        <p14:creationId xmlns:p14="http://schemas.microsoft.com/office/powerpoint/2010/main" val="294800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2A4FF-ABE3-1232-0A0E-AA1062D74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A01D3C3A-F57A-5B5A-7EF0-8425D2ECC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B0B14377-4E69-4035-D062-C130271BF3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76B1A-AB01-463B-80E1-3B7A7151BAE7}" type="datetimeFigureOut">
              <a:rPr lang="en-IN" smtClean="0"/>
              <a:t>06-02-2025</a:t>
            </a:fld>
            <a:endParaRPr lang="en-IN"/>
          </a:p>
        </p:txBody>
      </p:sp>
      <p:sp>
        <p:nvSpPr>
          <p:cNvPr id="5" name="Footer Placeholder 4">
            <a:extLst>
              <a:ext uri="{FF2B5EF4-FFF2-40B4-BE49-F238E27FC236}">
                <a16:creationId xmlns:a16="http://schemas.microsoft.com/office/drawing/2014/main" id="{368A8422-9255-1895-9A49-6C95BC78E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777D997-C0BB-55D1-9268-3B215BD9A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E890F-7904-43D7-B624-1B8B6EE8A80E}" type="slidenum">
              <a:rPr lang="en-IN" smtClean="0"/>
              <a:t>‹#›</a:t>
            </a:fld>
            <a:endParaRPr lang="en-IN"/>
          </a:p>
        </p:txBody>
      </p:sp>
      <p:pic>
        <p:nvPicPr>
          <p:cNvPr id="13" name="Picture 12" descr="A logo for a company&#10;&#10;Description automatically generated">
            <a:extLst>
              <a:ext uri="{FF2B5EF4-FFF2-40B4-BE49-F238E27FC236}">
                <a16:creationId xmlns:a16="http://schemas.microsoft.com/office/drawing/2014/main" id="{5FFB8256-8335-DDFB-DE40-1E0941802C6A}"/>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6563" t="33741" r="6621" b="28436"/>
          <a:stretch/>
        </p:blipFill>
        <p:spPr>
          <a:xfrm>
            <a:off x="9917084" y="24606"/>
            <a:ext cx="2274916" cy="648759"/>
          </a:xfrm>
          <a:prstGeom prst="rect">
            <a:avLst/>
          </a:prstGeom>
        </p:spPr>
      </p:pic>
      <p:pic>
        <p:nvPicPr>
          <p:cNvPr id="9" name="Picture 8" descr="A green and white logo">
            <a:extLst>
              <a:ext uri="{FF2B5EF4-FFF2-40B4-BE49-F238E27FC236}">
                <a16:creationId xmlns:a16="http://schemas.microsoft.com/office/drawing/2014/main" id="{5889CFF2-B615-A4FF-1713-B08FE187DB31}"/>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73893"/>
          <a:stretch/>
        </p:blipFill>
        <p:spPr>
          <a:xfrm>
            <a:off x="153603" y="-50234"/>
            <a:ext cx="577536" cy="723599"/>
          </a:xfrm>
          <a:prstGeom prst="rect">
            <a:avLst/>
          </a:prstGeom>
        </p:spPr>
      </p:pic>
    </p:spTree>
    <p:extLst>
      <p:ext uri="{BB962C8B-B14F-4D97-AF65-F5344CB8AC3E}">
        <p14:creationId xmlns:p14="http://schemas.microsoft.com/office/powerpoint/2010/main" val="1914570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5.pn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17.png"/><Relationship Id="rId10" Type="http://schemas.microsoft.com/office/2007/relationships/diagramDrawing" Target="../diagrams/drawing2.xml"/><Relationship Id="rId4" Type="http://schemas.openxmlformats.org/officeDocument/2006/relationships/image" Target="../media/image16.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1C85BEC-146B-DB66-DCC5-632EE7F09181}"/>
              </a:ext>
            </a:extLst>
          </p:cNvPr>
          <p:cNvGrpSpPr/>
          <p:nvPr/>
        </p:nvGrpSpPr>
        <p:grpSpPr>
          <a:xfrm>
            <a:off x="1743074" y="1358881"/>
            <a:ext cx="10334625" cy="868597"/>
            <a:chOff x="-267055" y="2858354"/>
            <a:chExt cx="12188890" cy="868597"/>
          </a:xfrm>
          <a:solidFill>
            <a:schemeClr val="accent1">
              <a:lumMod val="75000"/>
            </a:schemeClr>
          </a:solidFill>
          <a:effectLst>
            <a:outerShdw blurRad="76200" dir="18900000" sy="23000" kx="-1200000" algn="bl" rotWithShape="0">
              <a:prstClr val="black">
                <a:alpha val="20000"/>
              </a:prstClr>
            </a:outerShdw>
          </a:effectLst>
        </p:grpSpPr>
        <p:grpSp>
          <p:nvGrpSpPr>
            <p:cNvPr id="3" name="Group 2">
              <a:extLst>
                <a:ext uri="{FF2B5EF4-FFF2-40B4-BE49-F238E27FC236}">
                  <a16:creationId xmlns:a16="http://schemas.microsoft.com/office/drawing/2014/main" id="{0EBE2A5C-6A54-C260-CE8A-2441A46692AE}"/>
                </a:ext>
              </a:extLst>
            </p:cNvPr>
            <p:cNvGrpSpPr/>
            <p:nvPr/>
          </p:nvGrpSpPr>
          <p:grpSpPr>
            <a:xfrm>
              <a:off x="-267055" y="2865036"/>
              <a:ext cx="4076700" cy="861915"/>
              <a:chOff x="4307181" y="2934429"/>
              <a:chExt cx="4076700" cy="861915"/>
            </a:xfrm>
            <a:grpFill/>
          </p:grpSpPr>
          <p:pic>
            <p:nvPicPr>
              <p:cNvPr id="1036" name="Picture 12" descr="kasez-logo">
                <a:extLst>
                  <a:ext uri="{FF2B5EF4-FFF2-40B4-BE49-F238E27FC236}">
                    <a16:creationId xmlns:a16="http://schemas.microsoft.com/office/drawing/2014/main" id="{7A5DDDE7-8B66-A7D4-08E2-22CBEFE77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181" y="2939094"/>
                <a:ext cx="2038350" cy="857250"/>
              </a:xfrm>
              <a:prstGeom prst="rect">
                <a:avLst/>
              </a:prstGeom>
              <a:ln/>
            </p:spPr>
            <p:style>
              <a:lnRef idx="2">
                <a:schemeClr val="accent6"/>
              </a:lnRef>
              <a:fillRef idx="1">
                <a:schemeClr val="lt1"/>
              </a:fillRef>
              <a:effectRef idx="0">
                <a:schemeClr val="accent6"/>
              </a:effectRef>
              <a:fontRef idx="minor">
                <a:schemeClr val="dk1"/>
              </a:fontRef>
            </p:style>
          </p:pic>
          <p:pic>
            <p:nvPicPr>
              <p:cNvPr id="1038" name="Picture 14" descr="pfrda_logo">
                <a:extLst>
                  <a:ext uri="{FF2B5EF4-FFF2-40B4-BE49-F238E27FC236}">
                    <a16:creationId xmlns:a16="http://schemas.microsoft.com/office/drawing/2014/main" id="{7D38572F-EFD0-29A4-EB25-F6D1D6501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531" y="2934429"/>
                <a:ext cx="2038350" cy="857250"/>
              </a:xfrm>
              <a:prstGeom prst="rect">
                <a:avLst/>
              </a:prstGeom>
              <a:ln/>
            </p:spPr>
            <p:style>
              <a:lnRef idx="2">
                <a:schemeClr val="accent6"/>
              </a:lnRef>
              <a:fillRef idx="1">
                <a:schemeClr val="lt1"/>
              </a:fillRef>
              <a:effectRef idx="0">
                <a:schemeClr val="accent6"/>
              </a:effectRef>
              <a:fontRef idx="minor">
                <a:schemeClr val="dk1"/>
              </a:fontRef>
            </p:style>
          </p:pic>
        </p:grpSp>
        <p:pic>
          <p:nvPicPr>
            <p:cNvPr id="1040" name="Picture 16" descr="rbi_logo">
              <a:extLst>
                <a:ext uri="{FF2B5EF4-FFF2-40B4-BE49-F238E27FC236}">
                  <a16:creationId xmlns:a16="http://schemas.microsoft.com/office/drawing/2014/main" id="{A8830AD9-2E7D-C425-461D-9F35E2FB46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675" y="2858354"/>
              <a:ext cx="2038350" cy="857250"/>
            </a:xfrm>
            <a:prstGeom prst="rect">
              <a:avLst/>
            </a:prstGeom>
            <a:ln/>
          </p:spPr>
          <p:style>
            <a:lnRef idx="2">
              <a:schemeClr val="accent6"/>
            </a:lnRef>
            <a:fillRef idx="1">
              <a:schemeClr val="lt1"/>
            </a:fillRef>
            <a:effectRef idx="0">
              <a:schemeClr val="accent6"/>
            </a:effectRef>
            <a:fontRef idx="minor">
              <a:schemeClr val="dk1"/>
            </a:fontRef>
          </p:style>
        </p:pic>
        <p:pic>
          <p:nvPicPr>
            <p:cNvPr id="1042" name="Picture 18" descr="sebi_logo">
              <a:extLst>
                <a:ext uri="{FF2B5EF4-FFF2-40B4-BE49-F238E27FC236}">
                  <a16:creationId xmlns:a16="http://schemas.microsoft.com/office/drawing/2014/main" id="{4F891194-3C63-B4B4-A1EC-79DD3EB7CB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7485" y="2860371"/>
              <a:ext cx="2038350" cy="857250"/>
            </a:xfrm>
            <a:prstGeom prst="rect">
              <a:avLst/>
            </a:prstGeom>
            <a:ln/>
          </p:spPr>
          <p:style>
            <a:lnRef idx="2">
              <a:schemeClr val="accent6"/>
            </a:lnRef>
            <a:fillRef idx="1">
              <a:schemeClr val="lt1"/>
            </a:fillRef>
            <a:effectRef idx="0">
              <a:schemeClr val="accent6"/>
            </a:effectRef>
            <a:fontRef idx="minor">
              <a:schemeClr val="dk1"/>
            </a:fontRef>
          </p:style>
        </p:pic>
        <p:pic>
          <p:nvPicPr>
            <p:cNvPr id="1044" name="Picture 20" descr="gift_logo">
              <a:extLst>
                <a:ext uri="{FF2B5EF4-FFF2-40B4-BE49-F238E27FC236}">
                  <a16:creationId xmlns:a16="http://schemas.microsoft.com/office/drawing/2014/main" id="{6976BC44-645D-6EAE-E6F0-2096B800CD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83485" y="2865036"/>
              <a:ext cx="2038350" cy="857250"/>
            </a:xfrm>
            <a:prstGeom prst="rect">
              <a:avLst/>
            </a:prstGeom>
            <a:ln/>
          </p:spPr>
          <p:style>
            <a:lnRef idx="2">
              <a:schemeClr val="accent6"/>
            </a:lnRef>
            <a:fillRef idx="1">
              <a:schemeClr val="lt1"/>
            </a:fillRef>
            <a:effectRef idx="0">
              <a:schemeClr val="accent6"/>
            </a:effectRef>
            <a:fontRef idx="minor">
              <a:schemeClr val="dk1"/>
            </a:fontRef>
          </p:style>
        </p:pic>
        <p:pic>
          <p:nvPicPr>
            <p:cNvPr id="1046" name="Picture 22" descr="irdai_logo">
              <a:extLst>
                <a:ext uri="{FF2B5EF4-FFF2-40B4-BE49-F238E27FC236}">
                  <a16:creationId xmlns:a16="http://schemas.microsoft.com/office/drawing/2014/main" id="{2E223452-9B33-0D4F-30D8-E586F6FC3B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2025" y="2858354"/>
              <a:ext cx="2038350" cy="857250"/>
            </a:xfrm>
            <a:prstGeom prst="rect">
              <a:avLst/>
            </a:prstGeom>
            <a:ln/>
          </p:spPr>
          <p:style>
            <a:lnRef idx="2">
              <a:schemeClr val="accent6"/>
            </a:lnRef>
            <a:fillRef idx="1">
              <a:schemeClr val="lt1"/>
            </a:fillRef>
            <a:effectRef idx="0">
              <a:schemeClr val="accent6"/>
            </a:effectRef>
            <a:fontRef idx="minor">
              <a:schemeClr val="dk1"/>
            </a:fontRef>
          </p:style>
        </p:pic>
      </p:grpSp>
      <p:sp>
        <p:nvSpPr>
          <p:cNvPr id="44" name="Rectangle 43">
            <a:extLst>
              <a:ext uri="{FF2B5EF4-FFF2-40B4-BE49-F238E27FC236}">
                <a16:creationId xmlns:a16="http://schemas.microsoft.com/office/drawing/2014/main" id="{A823B863-6A64-13CD-A35B-67B4E9AF4F76}"/>
              </a:ext>
            </a:extLst>
          </p:cNvPr>
          <p:cNvSpPr/>
          <p:nvPr/>
        </p:nvSpPr>
        <p:spPr>
          <a:xfrm>
            <a:off x="1417950" y="3506503"/>
            <a:ext cx="9144000" cy="95410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anose="020B0604020202020204" pitchFamily="34" charset="0"/>
                <a:cs typeface="Arial" panose="020B0604020202020204" pitchFamily="34" charset="0"/>
              </a:rPr>
              <a:t>Finance Company of IndianOil in IFSC, GIFT City</a:t>
            </a:r>
          </a:p>
          <a:p>
            <a:pPr algn="ctr"/>
            <a:r>
              <a:rPr lang="en-US" sz="2000" b="1" dirty="0">
                <a:solidFill>
                  <a:srgbClr val="002060"/>
                </a:solidFill>
                <a:latin typeface="Arial" panose="020B0604020202020204" pitchFamily="34" charset="0"/>
                <a:cs typeface="Arial" panose="020B0604020202020204" pitchFamily="34" charset="0"/>
              </a:rPr>
              <a:t>IOC Global Capital Management IFSC Limited </a:t>
            </a:r>
          </a:p>
        </p:txBody>
      </p:sp>
      <p:grpSp>
        <p:nvGrpSpPr>
          <p:cNvPr id="21" name="Group 20">
            <a:extLst>
              <a:ext uri="{FF2B5EF4-FFF2-40B4-BE49-F238E27FC236}">
                <a16:creationId xmlns:a16="http://schemas.microsoft.com/office/drawing/2014/main" id="{F7E85C78-B720-3214-155D-88416A2931DC}"/>
              </a:ext>
            </a:extLst>
          </p:cNvPr>
          <p:cNvGrpSpPr/>
          <p:nvPr/>
        </p:nvGrpSpPr>
        <p:grpSpPr>
          <a:xfrm>
            <a:off x="1227544" y="3429000"/>
            <a:ext cx="9945281" cy="1128581"/>
            <a:chOff x="1295400" y="4062699"/>
            <a:chExt cx="6477000" cy="1128581"/>
          </a:xfrm>
        </p:grpSpPr>
        <p:cxnSp>
          <p:nvCxnSpPr>
            <p:cNvPr id="42" name="Straight Connector 41">
              <a:extLst>
                <a:ext uri="{FF2B5EF4-FFF2-40B4-BE49-F238E27FC236}">
                  <a16:creationId xmlns:a16="http://schemas.microsoft.com/office/drawing/2014/main" id="{DAAC6D21-75A4-A582-2879-1D62F56911BC}"/>
                </a:ext>
              </a:extLst>
            </p:cNvPr>
            <p:cNvCxnSpPr/>
            <p:nvPr/>
          </p:nvCxnSpPr>
          <p:spPr>
            <a:xfrm>
              <a:off x="1295400" y="4062699"/>
              <a:ext cx="6477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517F9A-6830-B061-91F9-9A7AEEF786A2}"/>
                </a:ext>
              </a:extLst>
            </p:cNvPr>
            <p:cNvCxnSpPr/>
            <p:nvPr/>
          </p:nvCxnSpPr>
          <p:spPr>
            <a:xfrm>
              <a:off x="1295400" y="5191280"/>
              <a:ext cx="6477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999D8A3E-BE76-DED4-FF89-7B8293A1996F}"/>
              </a:ext>
            </a:extLst>
          </p:cNvPr>
          <p:cNvSpPr txBox="1"/>
          <p:nvPr/>
        </p:nvSpPr>
        <p:spPr>
          <a:xfrm>
            <a:off x="9412941" y="5492219"/>
            <a:ext cx="1801906" cy="707886"/>
          </a:xfrm>
          <a:prstGeom prst="rect">
            <a:avLst/>
          </a:prstGeom>
          <a:noFill/>
        </p:spPr>
        <p:txBody>
          <a:bodyPr wrap="square" lIns="91440" tIns="45720" rIns="91440" bIns="45720" rtlCol="0" anchor="t">
            <a:spAutoFit/>
          </a:bodyPr>
          <a:lstStyle/>
          <a:p>
            <a:pPr algn="ctr"/>
            <a:endParaRPr lang="en-US" sz="2000" b="1" dirty="0">
              <a:solidFill>
                <a:srgbClr val="0000CC"/>
              </a:solidFill>
              <a:latin typeface="Arial"/>
              <a:cs typeface="Arial"/>
            </a:endParaRPr>
          </a:p>
          <a:p>
            <a:pPr algn="ctr"/>
            <a:r>
              <a:rPr lang="en-US" sz="2000" b="1" dirty="0">
                <a:solidFill>
                  <a:srgbClr val="002060"/>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78453151-FABF-266A-F8DE-3B7801695C0B}"/>
              </a:ext>
            </a:extLst>
          </p:cNvPr>
          <p:cNvSpPr txBox="1"/>
          <p:nvPr/>
        </p:nvSpPr>
        <p:spPr>
          <a:xfrm>
            <a:off x="391886" y="37178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err="1">
              <a:solidFill>
                <a:srgbClr val="575757"/>
              </a:solidFill>
            </a:endParaRPr>
          </a:p>
        </p:txBody>
      </p:sp>
      <p:sp>
        <p:nvSpPr>
          <p:cNvPr id="32" name="TextBox 31">
            <a:extLst>
              <a:ext uri="{FF2B5EF4-FFF2-40B4-BE49-F238E27FC236}">
                <a16:creationId xmlns:a16="http://schemas.microsoft.com/office/drawing/2014/main" id="{AB4DB8E5-2C9C-4CC2-BD4C-E335D0EA4D87}"/>
              </a:ext>
            </a:extLst>
          </p:cNvPr>
          <p:cNvSpPr txBox="1"/>
          <p:nvPr/>
        </p:nvSpPr>
        <p:spPr>
          <a:xfrm>
            <a:off x="1257519" y="-160128"/>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err="1">
              <a:solidFill>
                <a:srgbClr val="575757"/>
              </a:solidFill>
            </a:endParaRPr>
          </a:p>
        </p:txBody>
      </p:sp>
      <p:pic>
        <p:nvPicPr>
          <p:cNvPr id="5" name="Picture 4" descr="A logo of a company&#10;&#10;Description automatically generated">
            <a:extLst>
              <a:ext uri="{FF2B5EF4-FFF2-40B4-BE49-F238E27FC236}">
                <a16:creationId xmlns:a16="http://schemas.microsoft.com/office/drawing/2014/main" id="{5F7E3B0B-62FD-8439-9721-4D1DF9F967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310" y="1365563"/>
            <a:ext cx="863009" cy="856800"/>
          </a:xfrm>
          <a:prstGeom prst="rect">
            <a:avLst/>
          </a:prstGeom>
        </p:spPr>
      </p:pic>
      <p:sp>
        <p:nvSpPr>
          <p:cNvPr id="7" name="Rectangle 6">
            <a:extLst>
              <a:ext uri="{FF2B5EF4-FFF2-40B4-BE49-F238E27FC236}">
                <a16:creationId xmlns:a16="http://schemas.microsoft.com/office/drawing/2014/main" id="{A9AE599E-D6B1-F475-C8C0-6524049CE108}"/>
              </a:ext>
            </a:extLst>
          </p:cNvPr>
          <p:cNvSpPr/>
          <p:nvPr/>
        </p:nvSpPr>
        <p:spPr>
          <a:xfrm>
            <a:off x="1527" y="1365788"/>
            <a:ext cx="1728000" cy="856800"/>
          </a:xfrm>
          <a:prstGeom prst="rect">
            <a:avLst/>
          </a:prstGeom>
          <a:no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9102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7D6C51-88EB-3942-61E0-65587BAFEA14}"/>
              </a:ext>
            </a:extLst>
          </p:cNvPr>
          <p:cNvSpPr txBox="1"/>
          <p:nvPr/>
        </p:nvSpPr>
        <p:spPr>
          <a:xfrm>
            <a:off x="181707" y="915768"/>
            <a:ext cx="11828585" cy="978729"/>
          </a:xfrm>
          <a:prstGeom prst="rect">
            <a:avLst/>
          </a:prstGeom>
          <a:noFill/>
        </p:spPr>
        <p:txBody>
          <a:bodyPr wrap="square">
            <a:spAutoFit/>
          </a:bodyPr>
          <a:lstStyle/>
          <a:p>
            <a:pPr marL="285750" indent="-285750" algn="just">
              <a:spcBef>
                <a:spcPct val="20000"/>
              </a:spcBef>
              <a:buClr>
                <a:srgbClr val="1F497D"/>
              </a:buClr>
              <a:buFont typeface="Wingdings" panose="05000000000000000000" pitchFamily="2" charset="2"/>
              <a:buChar char="v"/>
              <a:defRPr/>
            </a:pPr>
            <a:r>
              <a:rPr lang="en-US" dirty="0">
                <a:solidFill>
                  <a:srgbClr val="002060"/>
                </a:solidFill>
                <a:latin typeface="Calibri" panose="020F0502020204030204" pitchFamily="34" charset="0"/>
                <a:cs typeface="Calibri" panose="020F0502020204030204" pitchFamily="34" charset="0"/>
              </a:rPr>
              <a:t>IndianOil will be expanding its horizon and explore other business areas which can be carried out through GIFT City that can provide value addition to the corporation. Currently, IndianOil is working on following areas: </a:t>
            </a:r>
            <a:endParaRPr lang="en-US" b="1" dirty="0">
              <a:solidFill>
                <a:srgbClr val="002060"/>
              </a:solidFill>
              <a:latin typeface="Calibri" panose="020F0502020204030204" pitchFamily="34" charset="0"/>
              <a:cs typeface="Calibri" panose="020F0502020204030204" pitchFamily="34" charset="0"/>
            </a:endParaRPr>
          </a:p>
          <a:p>
            <a:pPr marL="285750" indent="-285750" algn="just">
              <a:spcBef>
                <a:spcPct val="20000"/>
              </a:spcBef>
              <a:buClr>
                <a:srgbClr val="1F497D"/>
              </a:buClr>
              <a:buFont typeface="Wingdings" panose="05000000000000000000" pitchFamily="2" charset="2"/>
              <a:buChar char="v"/>
              <a:defRPr/>
            </a:pPr>
            <a:endParaRPr lang="en-IN" b="1"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A545A1A-ED6C-6E5E-8493-09A502DA485A}"/>
              </a:ext>
            </a:extLst>
          </p:cNvPr>
          <p:cNvSpPr txBox="1"/>
          <p:nvPr/>
        </p:nvSpPr>
        <p:spPr>
          <a:xfrm>
            <a:off x="1535185" y="232156"/>
            <a:ext cx="8414158" cy="47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lIns="91440" tIns="45720" rIns="91440" bIns="45720" numCol="1" spcCol="0" rtlCol="0" fromWordArt="0" anchor="b" anchorCtr="0" forceAA="0" compatLnSpc="1">
            <a:prstTxWarp prst="textNoShape">
              <a:avLst/>
            </a:prstTxWarp>
            <a:normAutofit fontScale="92500" lnSpcReduction="20000"/>
          </a:bodyPr>
          <a:lstStyle/>
          <a:p>
            <a:pPr algn="ctr">
              <a:spcBef>
                <a:spcPct val="0"/>
              </a:spcBef>
              <a:spcAft>
                <a:spcPts val="600"/>
              </a:spcAft>
            </a:pPr>
            <a:r>
              <a:rPr lang="en-US" sz="3200" b="1" kern="1200" dirty="0">
                <a:solidFill>
                  <a:srgbClr val="002060"/>
                </a:solidFill>
                <a:latin typeface="Calibri"/>
                <a:ea typeface="+mj-ea"/>
                <a:cs typeface="Calibri"/>
              </a:rPr>
              <a:t>Journey Ahead for IndianOil in GIFT City</a:t>
            </a:r>
            <a:endParaRPr lang="en-US" sz="3200" b="1" kern="1200" dirty="0">
              <a:solidFill>
                <a:srgbClr val="002060"/>
              </a:solidFill>
              <a:latin typeface="Calibri" panose="020F0502020204030204" pitchFamily="34" charset="0"/>
              <a:ea typeface="+mj-ea"/>
              <a:cs typeface="Calibri" panose="020F0502020204030204" pitchFamily="34" charset="0"/>
            </a:endParaRPr>
          </a:p>
        </p:txBody>
      </p:sp>
      <p:graphicFrame>
        <p:nvGraphicFramePr>
          <p:cNvPr id="2" name="Diagram 1">
            <a:extLst>
              <a:ext uri="{FF2B5EF4-FFF2-40B4-BE49-F238E27FC236}">
                <a16:creationId xmlns:a16="http://schemas.microsoft.com/office/drawing/2014/main" id="{C29E9F57-A5D8-0396-66F2-E3D6DACFE823}"/>
              </a:ext>
            </a:extLst>
          </p:cNvPr>
          <p:cNvGraphicFramePr/>
          <p:nvPr>
            <p:extLst>
              <p:ext uri="{D42A27DB-BD31-4B8C-83A1-F6EECF244321}">
                <p14:modId xmlns:p14="http://schemas.microsoft.com/office/powerpoint/2010/main" val="417363960"/>
              </p:ext>
            </p:extLst>
          </p:nvPr>
        </p:nvGraphicFramePr>
        <p:xfrm>
          <a:off x="419100" y="2106356"/>
          <a:ext cx="11487150" cy="4519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277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7D6C51-88EB-3942-61E0-65587BAFEA14}"/>
              </a:ext>
            </a:extLst>
          </p:cNvPr>
          <p:cNvSpPr txBox="1"/>
          <p:nvPr/>
        </p:nvSpPr>
        <p:spPr>
          <a:xfrm>
            <a:off x="181707" y="915768"/>
            <a:ext cx="11828585" cy="5496248"/>
          </a:xfrm>
          <a:prstGeom prst="rect">
            <a:avLst/>
          </a:prstGeom>
          <a:noFill/>
        </p:spPr>
        <p:txBody>
          <a:bodyPr wrap="square">
            <a:spAutoFit/>
          </a:bodyPr>
          <a:lstStyle/>
          <a:p>
            <a:pPr marL="285750" indent="-285750" algn="just">
              <a:spcBef>
                <a:spcPct val="20000"/>
              </a:spcBef>
              <a:buClr>
                <a:srgbClr val="1F497D"/>
              </a:buClr>
              <a:buFont typeface="Wingdings" panose="05000000000000000000" pitchFamily="2" charset="2"/>
              <a:buChar char="v"/>
              <a:defRPr/>
            </a:pPr>
            <a:r>
              <a:rPr lang="en-US" dirty="0">
                <a:solidFill>
                  <a:srgbClr val="002060"/>
                </a:solidFill>
                <a:latin typeface="Calibri" panose="020F0502020204030204" pitchFamily="34" charset="0"/>
                <a:cs typeface="Calibri" panose="020F0502020204030204" pitchFamily="34" charset="0"/>
              </a:rPr>
              <a:t>IndianOil will require support from IFSCA in following areas to expand the business horizon and utilize the GIFT City platform more productively:</a:t>
            </a:r>
          </a:p>
          <a:p>
            <a:pPr algn="just">
              <a:spcBef>
                <a:spcPct val="20000"/>
              </a:spcBef>
              <a:buClr>
                <a:srgbClr val="1F497D"/>
              </a:buClr>
              <a:defRPr/>
            </a:pPr>
            <a:endParaRPr lang="en-US" b="1" dirty="0">
              <a:solidFill>
                <a:srgbClr val="002060"/>
              </a:solidFill>
              <a:latin typeface="Calibri" panose="020F0502020204030204" pitchFamily="34" charset="0"/>
              <a:cs typeface="Calibri" panose="020F0502020204030204" pitchFamily="34" charset="0"/>
            </a:endParaRPr>
          </a:p>
          <a:p>
            <a:pPr marL="342900" lvl="0" indent="-342900" algn="just">
              <a:lnSpc>
                <a:spcPct val="107000"/>
              </a:lnSpc>
              <a:buFont typeface="+mj-lt"/>
              <a:buAutoNum type="arabicPeriod"/>
            </a:pPr>
            <a:r>
              <a:rPr lang="en-IN" b="1" dirty="0">
                <a:solidFill>
                  <a:srgbClr val="002060"/>
                </a:solidFill>
                <a:latin typeface="Calibri" panose="020F0502020204030204" pitchFamily="34" charset="0"/>
                <a:cs typeface="Calibri" panose="020F0502020204030204" pitchFamily="34" charset="0"/>
              </a:rPr>
              <a:t>Dispensation from DPE/DIPAM/DOPT </a:t>
            </a:r>
            <a:r>
              <a:rPr lang="en-IN" dirty="0">
                <a:solidFill>
                  <a:srgbClr val="002060"/>
                </a:solidFill>
                <a:latin typeface="Calibri" panose="020F0502020204030204" pitchFamily="34" charset="0"/>
                <a:cs typeface="Calibri" panose="020F0502020204030204" pitchFamily="34" charset="0"/>
              </a:rPr>
              <a:t>– Being a Public Sector Entity, various rules &amp; regulation of DPE/DIPAM/DOPT is applicable on us. We want support of IFSCA for taking various dispensations from DPE/DIPAM/DOPT for ease of operations.</a:t>
            </a:r>
          </a:p>
          <a:p>
            <a:pPr marL="342900" lvl="0" indent="-342900" algn="just">
              <a:lnSpc>
                <a:spcPct val="107000"/>
              </a:lnSpc>
              <a:buFont typeface="+mj-lt"/>
              <a:buAutoNum type="arabicPeriod"/>
            </a:pPr>
            <a:endParaRPr lang="en-IN" dirty="0">
              <a:solidFill>
                <a:srgbClr val="002060"/>
              </a:solidFill>
              <a:latin typeface="Calibri" panose="020F0502020204030204" pitchFamily="34" charset="0"/>
              <a:cs typeface="Calibri" panose="020F0502020204030204" pitchFamily="34" charset="0"/>
            </a:endParaRPr>
          </a:p>
          <a:p>
            <a:pPr marL="342900" lvl="0" indent="-342900" algn="just">
              <a:lnSpc>
                <a:spcPct val="107000"/>
              </a:lnSpc>
              <a:buFont typeface="+mj-lt"/>
              <a:buAutoNum type="arabicPeriod"/>
            </a:pPr>
            <a:r>
              <a:rPr lang="en-IN" b="1" dirty="0">
                <a:solidFill>
                  <a:srgbClr val="002060"/>
                </a:solidFill>
                <a:latin typeface="Calibri" panose="020F0502020204030204" pitchFamily="34" charset="0"/>
                <a:cs typeface="Calibri" panose="020F0502020204030204" pitchFamily="34" charset="0"/>
              </a:rPr>
              <a:t>Amendments in the Insurance Act - </a:t>
            </a:r>
            <a:r>
              <a:rPr lang="en-IN" dirty="0">
                <a:solidFill>
                  <a:srgbClr val="002060"/>
                </a:solidFill>
                <a:latin typeface="Calibri" panose="020F0502020204030204" pitchFamily="34" charset="0"/>
                <a:cs typeface="Calibri" panose="020F0502020204030204" pitchFamily="34" charset="0"/>
              </a:rPr>
              <a:t>We are hopeful that with active support of IFSCA, necessary amendment in Insurance Act will also see light of the day soon.</a:t>
            </a:r>
          </a:p>
          <a:p>
            <a:pPr marL="342900" lvl="0" indent="-342900" algn="just">
              <a:lnSpc>
                <a:spcPct val="107000"/>
              </a:lnSpc>
              <a:buFont typeface="+mj-lt"/>
              <a:buAutoNum type="arabicPeriod"/>
            </a:pPr>
            <a:endParaRPr lang="en-IN" dirty="0">
              <a:solidFill>
                <a:srgbClr val="002060"/>
              </a:solidFill>
              <a:latin typeface="Calibri" panose="020F0502020204030204" pitchFamily="34" charset="0"/>
              <a:cs typeface="Calibri" panose="020F0502020204030204" pitchFamily="34" charset="0"/>
            </a:endParaRPr>
          </a:p>
          <a:p>
            <a:pPr marL="342900" lvl="0" indent="-342900" algn="just">
              <a:lnSpc>
                <a:spcPct val="107000"/>
              </a:lnSpc>
              <a:buFont typeface="+mj-lt"/>
              <a:buAutoNum type="arabicPeriod"/>
            </a:pPr>
            <a:r>
              <a:rPr lang="en-IN" b="1" dirty="0">
                <a:solidFill>
                  <a:srgbClr val="002060"/>
                </a:solidFill>
                <a:latin typeface="Calibri" panose="020F0502020204030204" pitchFamily="34" charset="0"/>
                <a:cs typeface="Calibri" panose="020F0502020204030204" pitchFamily="34" charset="0"/>
              </a:rPr>
              <a:t>Allowing holding of Participating Interest (PI) from IFSC- </a:t>
            </a:r>
            <a:r>
              <a:rPr lang="en-IN" dirty="0">
                <a:solidFill>
                  <a:srgbClr val="002060"/>
                </a:solidFill>
                <a:latin typeface="Calibri" panose="020F0502020204030204" pitchFamily="34" charset="0"/>
                <a:cs typeface="Calibri" panose="020F0502020204030204" pitchFamily="34" charset="0"/>
              </a:rPr>
              <a:t>Many of the CPSEs have floated overseas companies for holding PI. Allowing PI holding from IFSC will help in bringing a lot of business to IFSC. </a:t>
            </a:r>
          </a:p>
          <a:p>
            <a:pPr marL="342900" lvl="0" indent="-342900" algn="just">
              <a:lnSpc>
                <a:spcPct val="107000"/>
              </a:lnSpc>
              <a:buFont typeface="+mj-lt"/>
              <a:buAutoNum type="arabicPeriod"/>
            </a:pPr>
            <a:endParaRPr lang="en-IN" dirty="0">
              <a:solidFill>
                <a:srgbClr val="002060"/>
              </a:solidFill>
              <a:latin typeface="Calibri" panose="020F0502020204030204" pitchFamily="34" charset="0"/>
              <a:cs typeface="Calibri" panose="020F0502020204030204" pitchFamily="34" charset="0"/>
            </a:endParaRPr>
          </a:p>
          <a:p>
            <a:pPr marL="342900" lvl="0" indent="-342900" algn="just">
              <a:lnSpc>
                <a:spcPct val="107000"/>
              </a:lnSpc>
              <a:buFont typeface="+mj-lt"/>
              <a:buAutoNum type="arabicPeriod"/>
            </a:pPr>
            <a:r>
              <a:rPr lang="en-IN" b="1" dirty="0">
                <a:solidFill>
                  <a:srgbClr val="002060"/>
                </a:solidFill>
                <a:latin typeface="Calibri" panose="020F0502020204030204" pitchFamily="34" charset="0"/>
                <a:cs typeface="Calibri" panose="020F0502020204030204" pitchFamily="34" charset="0"/>
              </a:rPr>
              <a:t>Commodity Trading from GIFT IFSC </a:t>
            </a:r>
            <a:r>
              <a:rPr lang="en-IN" dirty="0">
                <a:solidFill>
                  <a:srgbClr val="002060"/>
                </a:solidFill>
                <a:latin typeface="Calibri" panose="020F0502020204030204" pitchFamily="34" charset="0"/>
                <a:cs typeface="Calibri" panose="020F0502020204030204" pitchFamily="34" charset="0"/>
              </a:rPr>
              <a:t>- We are also looking forward for issuance of Commodity trading framework from GIFT IFSC. Trading of crude oil and other products from IFSC will go a long way in establishing GIFT IFSC a global commodity trading hub.</a:t>
            </a:r>
          </a:p>
          <a:p>
            <a:pPr marL="285750" indent="-285750" algn="just">
              <a:spcBef>
                <a:spcPct val="20000"/>
              </a:spcBef>
              <a:buClr>
                <a:srgbClr val="1F497D"/>
              </a:buClr>
              <a:buFont typeface="Wingdings" panose="05000000000000000000" pitchFamily="2" charset="2"/>
              <a:buChar char="v"/>
              <a:defRPr/>
            </a:pPr>
            <a:endParaRPr lang="en-US" b="1" dirty="0">
              <a:solidFill>
                <a:srgbClr val="002060"/>
              </a:solidFill>
              <a:latin typeface="Calibri" panose="020F0502020204030204" pitchFamily="34" charset="0"/>
              <a:cs typeface="Calibri" panose="020F0502020204030204" pitchFamily="34" charset="0"/>
            </a:endParaRPr>
          </a:p>
          <a:p>
            <a:pPr marL="285750" indent="-285750" algn="just">
              <a:spcBef>
                <a:spcPct val="20000"/>
              </a:spcBef>
              <a:buClr>
                <a:srgbClr val="1F497D"/>
              </a:buClr>
              <a:buFont typeface="Wingdings" panose="05000000000000000000" pitchFamily="2" charset="2"/>
              <a:buChar char="v"/>
              <a:defRPr/>
            </a:pPr>
            <a:endParaRPr lang="en-IN" b="1"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A545A1A-ED6C-6E5E-8493-09A502DA485A}"/>
              </a:ext>
            </a:extLst>
          </p:cNvPr>
          <p:cNvSpPr txBox="1"/>
          <p:nvPr/>
        </p:nvSpPr>
        <p:spPr>
          <a:xfrm>
            <a:off x="1535185" y="232156"/>
            <a:ext cx="8414158" cy="47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lIns="91440" tIns="45720" rIns="91440" bIns="45720" numCol="1" spcCol="0" rtlCol="0" fromWordArt="0" anchor="b" anchorCtr="0" forceAA="0" compatLnSpc="1">
            <a:prstTxWarp prst="textNoShape">
              <a:avLst/>
            </a:prstTxWarp>
            <a:normAutofit fontScale="92500" lnSpcReduction="20000"/>
          </a:bodyPr>
          <a:lstStyle/>
          <a:p>
            <a:pPr algn="ctr">
              <a:spcBef>
                <a:spcPct val="0"/>
              </a:spcBef>
              <a:spcAft>
                <a:spcPts val="600"/>
              </a:spcAft>
            </a:pPr>
            <a:r>
              <a:rPr lang="en-US" sz="3200" b="1" kern="1200" dirty="0">
                <a:solidFill>
                  <a:srgbClr val="002060"/>
                </a:solidFill>
                <a:latin typeface="Calibri"/>
                <a:ea typeface="+mj-ea"/>
                <a:cs typeface="Calibri"/>
              </a:rPr>
              <a:t>Support from IFSCA</a:t>
            </a:r>
            <a:endParaRPr lang="en-US" sz="3200" b="1" kern="1200" dirty="0">
              <a:solidFill>
                <a:srgbClr val="00206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9096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6" descr="Tying a bow in an arrangment of presents">
            <a:extLst>
              <a:ext uri="{FF2B5EF4-FFF2-40B4-BE49-F238E27FC236}">
                <a16:creationId xmlns:a16="http://schemas.microsoft.com/office/drawing/2014/main" id="{C484A921-C717-B576-E577-D5A119DDEABD}"/>
              </a:ext>
            </a:extLst>
          </p:cNvPr>
          <p:cNvPicPr>
            <a:picLocks noChangeAspect="1"/>
          </p:cNvPicPr>
          <p:nvPr/>
        </p:nvPicPr>
        <p:blipFill rotWithShape="1">
          <a:blip r:embed="rId3"/>
          <a:srcRect r="15627" b="-1"/>
          <a:stretch/>
        </p:blipFill>
        <p:spPr>
          <a:xfrm>
            <a:off x="3523488" y="10"/>
            <a:ext cx="8668512" cy="6857990"/>
          </a:xfrm>
          <a:prstGeom prst="rect">
            <a:avLst/>
          </a:prstGeom>
        </p:spPr>
      </p:pic>
      <p:sp>
        <p:nvSpPr>
          <p:cNvPr id="20"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D9D25A7-9C55-12CD-270E-29B3C2B062FB}"/>
              </a:ext>
            </a:extLst>
          </p:cNvPr>
          <p:cNvSpPr txBox="1">
            <a:spLocks/>
          </p:cNvSpPr>
          <p:nvPr/>
        </p:nvSpPr>
        <p:spPr>
          <a:xfrm>
            <a:off x="477981" y="1122363"/>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b="1">
                <a:ln w="0"/>
              </a:rPr>
              <a:t>Thank You </a:t>
            </a:r>
          </a:p>
          <a:p>
            <a:pPr>
              <a:spcAft>
                <a:spcPts val="600"/>
              </a:spcAft>
            </a:pPr>
            <a:r>
              <a:rPr lang="en-US" sz="4800" b="1">
                <a:ln w="0"/>
              </a:rPr>
              <a:t> </a:t>
            </a:r>
          </a:p>
        </p:txBody>
      </p:sp>
      <p:sp>
        <p:nvSpPr>
          <p:cNvPr id="21"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96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Oil refinery against blue sky">
            <a:extLst>
              <a:ext uri="{FF2B5EF4-FFF2-40B4-BE49-F238E27FC236}">
                <a16:creationId xmlns:a16="http://schemas.microsoft.com/office/drawing/2014/main" id="{0FA7CE8D-F7FD-08AB-77F3-FA85AC28E6CD}"/>
              </a:ext>
            </a:extLst>
          </p:cNvPr>
          <p:cNvPicPr>
            <a:picLocks noChangeAspect="1"/>
          </p:cNvPicPr>
          <p:nvPr/>
        </p:nvPicPr>
        <p:blipFill rotWithShape="1">
          <a:blip r:embed="rId3"/>
          <a:srcRect l="1"/>
          <a:stretch/>
        </p:blipFill>
        <p:spPr>
          <a:xfrm>
            <a:off x="20" y="-22"/>
            <a:ext cx="12191977" cy="6858022"/>
          </a:xfrm>
          <a:prstGeom prst="rect">
            <a:avLst/>
          </a:prstGeom>
        </p:spPr>
      </p:pic>
      <p:sp>
        <p:nvSpPr>
          <p:cNvPr id="10" name="Rectangle 1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D9D25A7-9C55-12CD-270E-29B3C2B062FB}"/>
              </a:ext>
            </a:extLst>
          </p:cNvPr>
          <p:cNvSpPr txBox="1">
            <a:spLocks/>
          </p:cNvSpPr>
          <p:nvPr/>
        </p:nvSpPr>
        <p:spPr>
          <a:xfrm>
            <a:off x="561405" y="362113"/>
            <a:ext cx="10681026" cy="152530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200" dirty="0">
                <a:solidFill>
                  <a:srgbClr val="FFFFFF"/>
                </a:solidFill>
              </a:rPr>
              <a:t>Indian Oil &amp; its journey in GIFT City IFSC</a:t>
            </a:r>
          </a:p>
        </p:txBody>
      </p:sp>
      <p:sp>
        <p:nvSpPr>
          <p:cNvPr id="15" name="Rectangle 1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33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7D6C51-88EB-3942-61E0-65587BAFEA14}"/>
              </a:ext>
            </a:extLst>
          </p:cNvPr>
          <p:cNvSpPr txBox="1"/>
          <p:nvPr/>
        </p:nvSpPr>
        <p:spPr>
          <a:xfrm>
            <a:off x="487240" y="1043208"/>
            <a:ext cx="11047535" cy="5281446"/>
          </a:xfrm>
          <a:prstGeom prst="rect">
            <a:avLst/>
          </a:prstGeom>
          <a:noFill/>
        </p:spPr>
        <p:txBody>
          <a:bodyPr wrap="square">
            <a:spAutoFit/>
          </a:bodyPr>
          <a:lstStyle/>
          <a:p>
            <a:pPr marL="285750" marR="0" lvl="0" indent="-285750" algn="just" fontAlgn="auto">
              <a:spcBef>
                <a:spcPct val="20000"/>
              </a:spcBef>
              <a:spcAft>
                <a:spcPts val="0"/>
              </a:spcAft>
              <a:buClr>
                <a:srgbClr val="1F497D"/>
              </a:buClr>
              <a:buSzTx/>
              <a:buFont typeface="Wingdings" panose="05000000000000000000" pitchFamily="2" charset="2"/>
              <a:buChar char="v"/>
              <a:tabLst/>
              <a:defRPr/>
            </a:pPr>
            <a:r>
              <a:rPr lang="en-US" dirty="0">
                <a:solidFill>
                  <a:srgbClr val="002060"/>
                </a:solidFill>
                <a:latin typeface="Calibri" panose="020F0502020204030204" pitchFamily="34" charset="0"/>
                <a:cs typeface="Calibri" panose="020F0502020204030204" pitchFamily="34" charset="0"/>
              </a:rPr>
              <a:t>Indian Oil being the </a:t>
            </a:r>
            <a:r>
              <a:rPr lang="en-IN" sz="1800" b="1" dirty="0">
                <a:solidFill>
                  <a:srgbClr val="002060"/>
                </a:solidFill>
                <a:latin typeface="Calibri" panose="020F0502020204030204" pitchFamily="34" charset="0"/>
                <a:cs typeface="Calibri" panose="020F0502020204030204" pitchFamily="34" charset="0"/>
              </a:rPr>
              <a:t>first commercial non-finance company to incorporate Finance Company in GIFT City</a:t>
            </a:r>
            <a:r>
              <a:rPr lang="en-US" dirty="0">
                <a:solidFill>
                  <a:srgbClr val="002060"/>
                </a:solidFill>
                <a:latin typeface="Calibri" panose="020F0502020204030204" pitchFamily="34" charset="0"/>
                <a:cs typeface="Calibri" panose="020F0502020204030204" pitchFamily="34" charset="0"/>
              </a:rPr>
              <a:t>, is spearheading its global treasury operations through its Global / Regional Corporate Treasury (“GRCTC”) arm.</a:t>
            </a:r>
            <a:endParaRPr lang="en-US" b="1" dirty="0">
              <a:solidFill>
                <a:srgbClr val="002060"/>
              </a:solidFill>
              <a:latin typeface="Calibri" panose="020F0502020204030204" pitchFamily="34" charset="0"/>
              <a:cs typeface="Calibri" panose="020F0502020204030204" pitchFamily="34" charset="0"/>
            </a:endParaRPr>
          </a:p>
          <a:p>
            <a:pPr marL="285750" marR="0" lvl="0" indent="-285750" algn="just" fontAlgn="auto">
              <a:spcBef>
                <a:spcPct val="20000"/>
              </a:spcBef>
              <a:spcAft>
                <a:spcPts val="0"/>
              </a:spcAft>
              <a:buClr>
                <a:srgbClr val="1F497D"/>
              </a:buClr>
              <a:buSzTx/>
              <a:buFont typeface="Wingdings" panose="05000000000000000000" pitchFamily="2" charset="2"/>
              <a:buChar char="v"/>
              <a:tabLst/>
              <a:defRPr/>
            </a:pPr>
            <a:endParaRPr lang="en-US" sz="1000" dirty="0">
              <a:solidFill>
                <a:srgbClr val="002060"/>
              </a:solidFill>
              <a:latin typeface="Calibri" panose="020F0502020204030204" pitchFamily="34" charset="0"/>
              <a:cs typeface="Calibri" panose="020F0502020204030204" pitchFamily="34" charset="0"/>
            </a:endParaRPr>
          </a:p>
          <a:p>
            <a:pPr marL="285750" marR="0" lvl="0" indent="-285750" algn="just" fontAlgn="auto">
              <a:spcBef>
                <a:spcPct val="20000"/>
              </a:spcBef>
              <a:spcAft>
                <a:spcPts val="0"/>
              </a:spcAft>
              <a:buClr>
                <a:srgbClr val="1F497D"/>
              </a:buClr>
              <a:buSzTx/>
              <a:buFont typeface="Wingdings" panose="05000000000000000000" pitchFamily="2" charset="2"/>
              <a:buChar char="v"/>
              <a:tabLst/>
              <a:defRPr/>
            </a:pPr>
            <a:r>
              <a:rPr lang="en-US" dirty="0">
                <a:solidFill>
                  <a:srgbClr val="002060"/>
                </a:solidFill>
                <a:latin typeface="Calibri" panose="020F0502020204030204" pitchFamily="34" charset="0"/>
                <a:cs typeface="Calibri" panose="020F0502020204030204" pitchFamily="34" charset="0"/>
              </a:rPr>
              <a:t>IOC Global Capital Management IFSC Ltd (“IGCMIL”), a wholly owned subsidiary of Indian Oil in GIFT City is registered as a finance company with IFSCA. </a:t>
            </a:r>
          </a:p>
          <a:p>
            <a:pPr marL="285750" marR="0" lvl="0" indent="-285750" algn="just" fontAlgn="auto">
              <a:spcBef>
                <a:spcPct val="20000"/>
              </a:spcBef>
              <a:spcAft>
                <a:spcPts val="0"/>
              </a:spcAft>
              <a:buClr>
                <a:srgbClr val="1F497D"/>
              </a:buClr>
              <a:buSzTx/>
              <a:buFont typeface="Wingdings" panose="05000000000000000000" pitchFamily="2" charset="2"/>
              <a:buChar char="v"/>
              <a:tabLst/>
              <a:defRPr/>
            </a:pPr>
            <a:endParaRPr lang="en-US" sz="1000" dirty="0">
              <a:solidFill>
                <a:srgbClr val="002060"/>
              </a:solidFill>
              <a:latin typeface="Calibri" panose="020F0502020204030204" pitchFamily="34" charset="0"/>
              <a:cs typeface="Calibri" panose="020F0502020204030204" pitchFamily="34" charset="0"/>
            </a:endParaRPr>
          </a:p>
          <a:p>
            <a:pPr marL="285750" marR="0" lvl="0" indent="-285750" algn="just" fontAlgn="auto">
              <a:spcBef>
                <a:spcPct val="20000"/>
              </a:spcBef>
              <a:spcAft>
                <a:spcPts val="0"/>
              </a:spcAft>
              <a:buClr>
                <a:srgbClr val="1F497D"/>
              </a:buClr>
              <a:buSzTx/>
              <a:buFont typeface="Wingdings" panose="05000000000000000000" pitchFamily="2" charset="2"/>
              <a:buChar char="v"/>
              <a:tabLst/>
              <a:defRPr/>
            </a:pPr>
            <a:r>
              <a:rPr lang="en-US" dirty="0">
                <a:solidFill>
                  <a:srgbClr val="002060"/>
                </a:solidFill>
                <a:latin typeface="Calibri" panose="020F0502020204030204" pitchFamily="34" charset="0"/>
                <a:cs typeface="Calibri" panose="020F0502020204030204" pitchFamily="34" charset="0"/>
              </a:rPr>
              <a:t>The company has achieved profitability in its 3</a:t>
            </a:r>
            <a:r>
              <a:rPr lang="en-US" baseline="30000" dirty="0">
                <a:solidFill>
                  <a:srgbClr val="002060"/>
                </a:solidFill>
                <a:latin typeface="Calibri" panose="020F0502020204030204" pitchFamily="34" charset="0"/>
                <a:cs typeface="Calibri" panose="020F0502020204030204" pitchFamily="34" charset="0"/>
              </a:rPr>
              <a:t>rd</a:t>
            </a:r>
            <a:r>
              <a:rPr lang="en-US" dirty="0">
                <a:solidFill>
                  <a:srgbClr val="002060"/>
                </a:solidFill>
                <a:latin typeface="Calibri" panose="020F0502020204030204" pitchFamily="34" charset="0"/>
                <a:cs typeface="Calibri" panose="020F0502020204030204" pitchFamily="34" charset="0"/>
              </a:rPr>
              <a:t> quarter of its operations. </a:t>
            </a:r>
          </a:p>
          <a:p>
            <a:pPr marL="285750" marR="0" lvl="0" indent="-285750" algn="just" fontAlgn="auto">
              <a:spcBef>
                <a:spcPct val="20000"/>
              </a:spcBef>
              <a:spcAft>
                <a:spcPts val="0"/>
              </a:spcAft>
              <a:buClr>
                <a:srgbClr val="1F497D"/>
              </a:buClr>
              <a:buSzTx/>
              <a:buFont typeface="Wingdings" panose="05000000000000000000" pitchFamily="2" charset="2"/>
              <a:buChar char="v"/>
              <a:tabLst/>
              <a:defRPr/>
            </a:pPr>
            <a:endParaRPr lang="en-US" sz="1000" dirty="0">
              <a:solidFill>
                <a:srgbClr val="002060"/>
              </a:solidFill>
              <a:latin typeface="Calibri" panose="020F0502020204030204" pitchFamily="34" charset="0"/>
              <a:cs typeface="Calibri" panose="020F0502020204030204" pitchFamily="34" charset="0"/>
            </a:endParaRPr>
          </a:p>
          <a:p>
            <a:pPr marL="285750" marR="0" lvl="0" indent="-285750" algn="just" fontAlgn="auto">
              <a:spcBef>
                <a:spcPct val="20000"/>
              </a:spcBef>
              <a:spcAft>
                <a:spcPts val="0"/>
              </a:spcAft>
              <a:buClr>
                <a:srgbClr val="1F497D"/>
              </a:buClr>
              <a:buSzTx/>
              <a:buFont typeface="Wingdings" panose="05000000000000000000" pitchFamily="2" charset="2"/>
              <a:buChar char="v"/>
              <a:tabLst/>
              <a:defRPr/>
            </a:pPr>
            <a:r>
              <a:rPr lang="en-US" dirty="0">
                <a:solidFill>
                  <a:srgbClr val="002060"/>
                </a:solidFill>
                <a:latin typeface="Calibri" panose="020F0502020204030204" pitchFamily="34" charset="0"/>
                <a:cs typeface="Calibri" panose="020F0502020204030204" pitchFamily="34" charset="0"/>
              </a:rPr>
              <a:t>The company has financed deals worth over </a:t>
            </a:r>
            <a:r>
              <a:rPr lang="en-US" b="1" dirty="0">
                <a:solidFill>
                  <a:srgbClr val="002060"/>
                </a:solidFill>
                <a:latin typeface="Calibri" panose="020F0502020204030204" pitchFamily="34" charset="0"/>
                <a:cs typeface="Calibri" panose="020F0502020204030204" pitchFamily="34" charset="0"/>
              </a:rPr>
              <a:t>USD 250 million</a:t>
            </a:r>
            <a:r>
              <a:rPr lang="en-US" dirty="0">
                <a:solidFill>
                  <a:srgbClr val="002060"/>
                </a:solidFill>
                <a:latin typeface="Calibri" panose="020F0502020204030204" pitchFamily="34" charset="0"/>
                <a:cs typeface="Calibri" panose="020F0502020204030204" pitchFamily="34" charset="0"/>
              </a:rPr>
              <a:t> within a year of operation. </a:t>
            </a:r>
          </a:p>
          <a:p>
            <a:pPr marL="285750" marR="0" lvl="0" indent="-285750" algn="just" fontAlgn="auto">
              <a:spcBef>
                <a:spcPct val="20000"/>
              </a:spcBef>
              <a:spcAft>
                <a:spcPts val="0"/>
              </a:spcAft>
              <a:buClr>
                <a:srgbClr val="1F497D"/>
              </a:buClr>
              <a:buSzTx/>
              <a:buFont typeface="Wingdings" panose="05000000000000000000" pitchFamily="2" charset="2"/>
              <a:buChar char="v"/>
              <a:tabLst/>
              <a:defRPr/>
            </a:pPr>
            <a:endParaRPr lang="en-US" sz="1000" dirty="0">
              <a:solidFill>
                <a:srgbClr val="002060"/>
              </a:solidFill>
              <a:latin typeface="Calibri" panose="020F0502020204030204" pitchFamily="34" charset="0"/>
              <a:cs typeface="Calibri" panose="020F0502020204030204" pitchFamily="34" charset="0"/>
            </a:endParaRPr>
          </a:p>
          <a:p>
            <a:pPr marL="285750" marR="0" lvl="0" indent="-285750" algn="just" fontAlgn="auto">
              <a:spcBef>
                <a:spcPct val="20000"/>
              </a:spcBef>
              <a:spcAft>
                <a:spcPts val="0"/>
              </a:spcAft>
              <a:buClr>
                <a:srgbClr val="1F497D"/>
              </a:buClr>
              <a:buSzTx/>
              <a:buFont typeface="Wingdings" panose="05000000000000000000" pitchFamily="2" charset="2"/>
              <a:buChar char="v"/>
              <a:tabLst/>
              <a:defRPr/>
            </a:pPr>
            <a:r>
              <a:rPr lang="en-US" dirty="0">
                <a:solidFill>
                  <a:srgbClr val="002060"/>
                </a:solidFill>
                <a:latin typeface="Calibri" panose="020F0502020204030204" pitchFamily="34" charset="0"/>
                <a:cs typeface="Calibri" panose="020F0502020204030204" pitchFamily="34" charset="0"/>
              </a:rPr>
              <a:t>Leveraging GIFT City’s fiscal benefits and regulatory ease, the unit aims to facilitate USD 1 billion in transactions in the next 8-10 months, optimizing borrowing costs for IOC’s group companies through innovative treasury operations. </a:t>
            </a:r>
          </a:p>
          <a:p>
            <a:pPr marL="285750" marR="0" lvl="0" indent="-285750" algn="just" fontAlgn="auto">
              <a:spcBef>
                <a:spcPct val="20000"/>
              </a:spcBef>
              <a:spcAft>
                <a:spcPts val="0"/>
              </a:spcAft>
              <a:buClr>
                <a:srgbClr val="1F497D"/>
              </a:buClr>
              <a:buSzTx/>
              <a:buFont typeface="Wingdings" panose="05000000000000000000" pitchFamily="2" charset="2"/>
              <a:buChar char="v"/>
              <a:tabLst/>
              <a:defRPr/>
            </a:pPr>
            <a:endParaRPr lang="en-US" sz="1000" dirty="0">
              <a:solidFill>
                <a:srgbClr val="002060"/>
              </a:solidFill>
              <a:latin typeface="Calibri" panose="020F0502020204030204" pitchFamily="34" charset="0"/>
              <a:cs typeface="Calibri" panose="020F0502020204030204" pitchFamily="34" charset="0"/>
            </a:endParaRPr>
          </a:p>
          <a:p>
            <a:pPr marL="285750" marR="0" lvl="0" indent="-285750" algn="just" fontAlgn="auto">
              <a:spcBef>
                <a:spcPct val="20000"/>
              </a:spcBef>
              <a:spcAft>
                <a:spcPts val="0"/>
              </a:spcAft>
              <a:buClr>
                <a:srgbClr val="1F497D"/>
              </a:buClr>
              <a:buSzTx/>
              <a:buFont typeface="Wingdings" panose="05000000000000000000" pitchFamily="2" charset="2"/>
              <a:buChar char="v"/>
              <a:tabLst/>
              <a:defRPr/>
            </a:pPr>
            <a:r>
              <a:rPr lang="en-US" dirty="0">
                <a:solidFill>
                  <a:srgbClr val="002060"/>
                </a:solidFill>
                <a:latin typeface="Calibri" panose="020F0502020204030204" pitchFamily="34" charset="0"/>
                <a:cs typeface="Calibri" panose="020F0502020204030204" pitchFamily="34" charset="0"/>
              </a:rPr>
              <a:t>Keeping growth ambitions of Indian Oil in mind, it is imperative to </a:t>
            </a:r>
            <a:r>
              <a:rPr lang="en-US" b="1" dirty="0">
                <a:solidFill>
                  <a:srgbClr val="002060"/>
                </a:solidFill>
                <a:latin typeface="Calibri" panose="020F0502020204030204" pitchFamily="34" charset="0"/>
                <a:cs typeface="Calibri" panose="020F0502020204030204" pitchFamily="34" charset="0"/>
              </a:rPr>
              <a:t>source funds through innovative Financing</a:t>
            </a:r>
            <a:r>
              <a:rPr lang="en-US" dirty="0">
                <a:solidFill>
                  <a:srgbClr val="002060"/>
                </a:solidFill>
                <a:latin typeface="Calibri" panose="020F0502020204030204" pitchFamily="34" charset="0"/>
                <a:cs typeface="Calibri" panose="020F0502020204030204" pitchFamily="34" charset="0"/>
              </a:rPr>
              <a:t> for fueling the growth of the company by way of investment in the fossil’s fuels business as well as in renewables during this transition period.</a:t>
            </a:r>
          </a:p>
          <a:p>
            <a:pPr marR="0" lvl="0" algn="just" fontAlgn="auto">
              <a:spcBef>
                <a:spcPct val="20000"/>
              </a:spcBef>
              <a:spcAft>
                <a:spcPts val="0"/>
              </a:spcAft>
              <a:buClr>
                <a:srgbClr val="1F497D"/>
              </a:buClr>
              <a:buSzTx/>
              <a:buNone/>
              <a:tabLst/>
              <a:defRPr/>
            </a:pPr>
            <a:endParaRPr lang="en-US" dirty="0">
              <a:solidFill>
                <a:srgbClr val="002060"/>
              </a:solidFill>
              <a:latin typeface="Calibri" panose="020F0502020204030204" pitchFamily="34" charset="0"/>
              <a:cs typeface="Calibri" panose="020F0502020204030204" pitchFamily="34" charset="0"/>
            </a:endParaRPr>
          </a:p>
          <a:p>
            <a:pPr marR="0" lvl="0" algn="just" fontAlgn="auto">
              <a:spcBef>
                <a:spcPct val="20000"/>
              </a:spcBef>
              <a:spcAft>
                <a:spcPts val="0"/>
              </a:spcAft>
              <a:buClr>
                <a:srgbClr val="1F497D"/>
              </a:buClr>
              <a:buSzTx/>
              <a:buNone/>
              <a:tabLst/>
              <a:defRPr/>
            </a:pPr>
            <a:endParaRPr lang="en-US"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697E9BB-24F1-448F-CDB3-9C581AE4EEB0}"/>
              </a:ext>
            </a:extLst>
          </p:cNvPr>
          <p:cNvSpPr txBox="1"/>
          <p:nvPr/>
        </p:nvSpPr>
        <p:spPr>
          <a:xfrm>
            <a:off x="1457025" y="115552"/>
            <a:ext cx="8414328" cy="627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lIns="91440" tIns="45720" rIns="91440" bIns="45720" numCol="1" spcCol="0" rtlCol="0" fromWordArt="0" anchor="b" anchorCtr="0" forceAA="0" compatLnSpc="1">
            <a:prstTxWarp prst="textNoShape">
              <a:avLst/>
            </a:prstTxWarp>
            <a:normAutofit fontScale="47500" lnSpcReduction="20000"/>
          </a:bodyPr>
          <a:lstStyle/>
          <a:p>
            <a:pPr algn="ctr">
              <a:spcBef>
                <a:spcPct val="0"/>
              </a:spcBef>
              <a:spcAft>
                <a:spcPts val="600"/>
              </a:spcAft>
            </a:pPr>
            <a:r>
              <a:rPr lang="en-US" sz="8000" b="1" kern="1200" dirty="0">
                <a:solidFill>
                  <a:srgbClr val="002060"/>
                </a:solidFill>
                <a:latin typeface="Calibri"/>
                <a:ea typeface="+mj-ea"/>
                <a:cs typeface="Calibri"/>
              </a:rPr>
              <a:t>Key Milestones </a:t>
            </a:r>
            <a:r>
              <a:rPr lang="en-US" sz="8000" b="1" dirty="0">
                <a:solidFill>
                  <a:srgbClr val="002060"/>
                </a:solidFill>
                <a:latin typeface="Calibri"/>
                <a:ea typeface="+mj-ea"/>
                <a:cs typeface="Calibri"/>
              </a:rPr>
              <a:t>since Inception</a:t>
            </a:r>
            <a:endParaRPr lang="en-US" sz="8000" b="1" kern="1200" dirty="0">
              <a:solidFill>
                <a:srgbClr val="00206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94144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7D6C51-88EB-3942-61E0-65587BAFEA14}"/>
              </a:ext>
            </a:extLst>
          </p:cNvPr>
          <p:cNvSpPr txBox="1"/>
          <p:nvPr/>
        </p:nvSpPr>
        <p:spPr>
          <a:xfrm>
            <a:off x="199291" y="894245"/>
            <a:ext cx="11828585" cy="5270930"/>
          </a:xfrm>
          <a:prstGeom prst="rect">
            <a:avLst/>
          </a:prstGeom>
          <a:noFill/>
        </p:spPr>
        <p:txBody>
          <a:bodyPr wrap="square">
            <a:spAutoFit/>
          </a:bodyPr>
          <a:lstStyle/>
          <a:p>
            <a:pPr marR="76200" algn="just">
              <a:lnSpc>
                <a:spcPct val="115000"/>
              </a:lnSpc>
            </a:pPr>
            <a:r>
              <a:rPr lang="en-US" sz="1600" dirty="0">
                <a:solidFill>
                  <a:srgbClr val="002060"/>
                </a:solidFill>
                <a:latin typeface="Calibri" panose="020F0502020204030204" pitchFamily="34" charset="0"/>
                <a:cs typeface="Calibri" panose="020F0502020204030204" pitchFamily="34" charset="0"/>
              </a:rPr>
              <a:t>IOC Global Capital Management IFSC Limited (IOC Global) is not just a new business vertical but also a vision, a dream, and a commitment to excellence in GIFT IFSC. Company plans to undertake following activities in the coming years :-</a:t>
            </a:r>
            <a:endParaRPr lang="en-IN" sz="1600" dirty="0">
              <a:solidFill>
                <a:srgbClr val="002060"/>
              </a:solidFill>
              <a:latin typeface="Calibri" panose="020F0502020204030204" pitchFamily="34" charset="0"/>
              <a:cs typeface="Calibri" panose="020F0502020204030204" pitchFamily="34" charset="0"/>
            </a:endParaRPr>
          </a:p>
          <a:p>
            <a:pPr algn="just">
              <a:buClr>
                <a:srgbClr val="1F497D"/>
              </a:buClr>
              <a:buNone/>
              <a:defRPr/>
            </a:pPr>
            <a:endParaRPr lang="en-US" sz="1700" dirty="0">
              <a:solidFill>
                <a:srgbClr val="002060"/>
              </a:solidFill>
              <a:latin typeface="Calibri" panose="020F0502020204030204" pitchFamily="34" charset="0"/>
              <a:cs typeface="Calibri" panose="020F0502020204030204" pitchFamily="34" charset="0"/>
            </a:endParaRPr>
          </a:p>
          <a:p>
            <a:pPr marL="400050" indent="-400050" algn="just">
              <a:buFont typeface="+mj-lt"/>
              <a:buAutoNum type="romanUcPeriod"/>
            </a:pPr>
            <a:r>
              <a:rPr lang="en-US" sz="1600" b="1" dirty="0">
                <a:solidFill>
                  <a:srgbClr val="002060"/>
                </a:solidFill>
                <a:latin typeface="Calibri" panose="020F0502020204030204" pitchFamily="34" charset="0"/>
                <a:cs typeface="Calibri" panose="020F0502020204030204" pitchFamily="34" charset="0"/>
              </a:rPr>
              <a:t>Global Treasury Operations</a:t>
            </a:r>
            <a:r>
              <a:rPr lang="en-US" sz="1600" dirty="0">
                <a:solidFill>
                  <a:srgbClr val="002060"/>
                </a:solidFill>
                <a:latin typeface="Calibri" panose="020F0502020204030204" pitchFamily="34" charset="0"/>
                <a:cs typeface="Calibri" panose="020F0502020204030204" pitchFamily="34" charset="0"/>
              </a:rPr>
              <a:t> (GTC/ RTC) and utilizing IFSC to raise Capital and Debt from overseas and carry fund pooling of group foreign companies. These funds will be utilized to provide various types of financing to group entities. </a:t>
            </a:r>
          </a:p>
          <a:p>
            <a:pPr marL="400050" marR="0" lvl="0" indent="-400050" algn="just">
              <a:spcBef>
                <a:spcPts val="0"/>
              </a:spcBef>
              <a:spcAft>
                <a:spcPts val="0"/>
              </a:spcAft>
              <a:buFont typeface="+mj-lt"/>
              <a:buAutoNum type="romanUcPeriod"/>
            </a:pPr>
            <a:endParaRPr lang="en-US" sz="1600" b="1" dirty="0">
              <a:solidFill>
                <a:srgbClr val="002060"/>
              </a:solidFill>
              <a:latin typeface="Calibri" panose="020F0502020204030204" pitchFamily="34" charset="0"/>
              <a:cs typeface="Calibri" panose="020F0502020204030204" pitchFamily="34" charset="0"/>
            </a:endParaRPr>
          </a:p>
          <a:p>
            <a:pPr marL="400050" indent="-400050" algn="just">
              <a:buFont typeface="+mj-lt"/>
              <a:buAutoNum type="romanUcPeriod"/>
            </a:pPr>
            <a:r>
              <a:rPr lang="en-US" sz="1600" b="1" dirty="0">
                <a:solidFill>
                  <a:srgbClr val="002060"/>
                </a:solidFill>
                <a:latin typeface="Calibri" panose="020F0502020204030204" pitchFamily="34" charset="0"/>
                <a:cs typeface="Calibri" panose="020F0502020204030204" pitchFamily="34" charset="0"/>
              </a:rPr>
              <a:t>Investment holding company </a:t>
            </a:r>
            <a:r>
              <a:rPr lang="en-US" sz="1600" dirty="0">
                <a:solidFill>
                  <a:srgbClr val="002060"/>
                </a:solidFill>
                <a:latin typeface="Calibri" panose="020F0502020204030204" pitchFamily="34" charset="0"/>
                <a:cs typeface="Calibri" panose="020F0502020204030204" pitchFamily="34" charset="0"/>
              </a:rPr>
              <a:t>for assets located across the globe. This shall help in onshoring the offshore investments of Indian Oil and shall bring back the controls of all its investments in India.</a:t>
            </a:r>
            <a:endParaRPr lang="en-IN" sz="1600" dirty="0">
              <a:solidFill>
                <a:srgbClr val="002060"/>
              </a:solidFill>
              <a:latin typeface="Calibri" panose="020F0502020204030204" pitchFamily="34" charset="0"/>
              <a:cs typeface="Calibri" panose="020F0502020204030204" pitchFamily="34" charset="0"/>
            </a:endParaRPr>
          </a:p>
          <a:p>
            <a:pPr marL="400050" marR="0" lvl="0" indent="-400050" algn="just">
              <a:spcBef>
                <a:spcPts val="0"/>
              </a:spcBef>
              <a:spcAft>
                <a:spcPts val="0"/>
              </a:spcAft>
              <a:buFont typeface="+mj-lt"/>
              <a:buAutoNum type="romanUcPeriod"/>
            </a:pPr>
            <a:endParaRPr lang="en-US" sz="1600" b="1" dirty="0">
              <a:solidFill>
                <a:srgbClr val="002060"/>
              </a:solidFill>
              <a:latin typeface="Calibri" panose="020F0502020204030204" pitchFamily="34" charset="0"/>
              <a:cs typeface="Calibri" panose="020F0502020204030204" pitchFamily="34" charset="0"/>
            </a:endParaRPr>
          </a:p>
          <a:p>
            <a:pPr marL="400050" marR="0" lvl="0" indent="-400050" algn="just">
              <a:spcBef>
                <a:spcPts val="0"/>
              </a:spcBef>
              <a:spcAft>
                <a:spcPts val="0"/>
              </a:spcAft>
              <a:buFont typeface="+mj-lt"/>
              <a:buAutoNum type="romanUcPeriod"/>
            </a:pPr>
            <a:r>
              <a:rPr lang="en-US" sz="1600" b="1" dirty="0">
                <a:solidFill>
                  <a:srgbClr val="002060"/>
                </a:solidFill>
                <a:latin typeface="Calibri" panose="020F0502020204030204" pitchFamily="34" charset="0"/>
                <a:cs typeface="Calibri" panose="020F0502020204030204" pitchFamily="34" charset="0"/>
              </a:rPr>
              <a:t>Venture into the business of Shipping - Acquisition, financing and leasing</a:t>
            </a:r>
          </a:p>
          <a:p>
            <a:pPr marL="400050" marR="0" lvl="0" indent="-400050" algn="just">
              <a:spcBef>
                <a:spcPts val="0"/>
              </a:spcBef>
              <a:spcAft>
                <a:spcPts val="0"/>
              </a:spcAft>
              <a:buFont typeface="+mj-lt"/>
              <a:buAutoNum type="romanUcPeriod"/>
            </a:pPr>
            <a:endParaRPr lang="en-US" sz="1600" b="1" dirty="0">
              <a:solidFill>
                <a:srgbClr val="002060"/>
              </a:solidFill>
              <a:latin typeface="Calibri" panose="020F0502020204030204" pitchFamily="34" charset="0"/>
              <a:cs typeface="Calibri" panose="020F0502020204030204" pitchFamily="34" charset="0"/>
            </a:endParaRPr>
          </a:p>
          <a:p>
            <a:pPr marL="400050" marR="0" lvl="0" indent="-400050" algn="just">
              <a:spcBef>
                <a:spcPts val="0"/>
              </a:spcBef>
              <a:spcAft>
                <a:spcPts val="0"/>
              </a:spcAft>
              <a:buFont typeface="+mj-lt"/>
              <a:buAutoNum type="romanUcPeriod"/>
            </a:pPr>
            <a:r>
              <a:rPr lang="en-US" sz="1600" b="1" dirty="0">
                <a:solidFill>
                  <a:srgbClr val="002060"/>
                </a:solidFill>
                <a:latin typeface="Calibri" panose="020F0502020204030204" pitchFamily="34" charset="0"/>
                <a:cs typeface="Calibri" panose="020F0502020204030204" pitchFamily="34" charset="0"/>
              </a:rPr>
              <a:t>Captive Insurance</a:t>
            </a:r>
            <a:r>
              <a:rPr lang="en-US" sz="1600" dirty="0">
                <a:solidFill>
                  <a:srgbClr val="002060"/>
                </a:solidFill>
                <a:latin typeface="Calibri" panose="020F0502020204030204" pitchFamily="34" charset="0"/>
                <a:cs typeface="Calibri" panose="020F0502020204030204" pitchFamily="34" charset="0"/>
              </a:rPr>
              <a:t> Entity - become gateway for inbound and outbound reinsurance business</a:t>
            </a:r>
          </a:p>
          <a:p>
            <a:pPr marL="400050" marR="0" lvl="0" indent="-400050" algn="just">
              <a:spcBef>
                <a:spcPts val="0"/>
              </a:spcBef>
              <a:spcAft>
                <a:spcPts val="0"/>
              </a:spcAft>
              <a:buFont typeface="+mj-lt"/>
              <a:buAutoNum type="romanUcPeriod"/>
            </a:pPr>
            <a:endParaRPr lang="en-US" sz="1600" dirty="0">
              <a:solidFill>
                <a:srgbClr val="002060"/>
              </a:solidFill>
              <a:latin typeface="Calibri" panose="020F0502020204030204" pitchFamily="34" charset="0"/>
              <a:cs typeface="Calibri" panose="020F0502020204030204" pitchFamily="34" charset="0"/>
            </a:endParaRPr>
          </a:p>
          <a:p>
            <a:pPr marL="400050" marR="0" lvl="0" indent="-400050" algn="just">
              <a:spcBef>
                <a:spcPts val="0"/>
              </a:spcBef>
              <a:spcAft>
                <a:spcPts val="0"/>
              </a:spcAft>
              <a:buFont typeface="+mj-lt"/>
              <a:buAutoNum type="romanUcPeriod"/>
            </a:pPr>
            <a:r>
              <a:rPr lang="en-US" sz="1600" dirty="0">
                <a:solidFill>
                  <a:srgbClr val="002060"/>
                </a:solidFill>
                <a:latin typeface="Calibri" panose="020F0502020204030204" pitchFamily="34" charset="0"/>
                <a:cs typeface="Calibri" panose="020F0502020204030204" pitchFamily="34" charset="0"/>
              </a:rPr>
              <a:t>Operating and Financial </a:t>
            </a:r>
            <a:r>
              <a:rPr lang="en-US" sz="1600" b="1" dirty="0">
                <a:solidFill>
                  <a:srgbClr val="002060"/>
                </a:solidFill>
                <a:latin typeface="Calibri" panose="020F0502020204030204" pitchFamily="34" charset="0"/>
                <a:cs typeface="Calibri" panose="020F0502020204030204" pitchFamily="34" charset="0"/>
              </a:rPr>
              <a:t>Leasing</a:t>
            </a:r>
            <a:r>
              <a:rPr lang="en-US" sz="1600" dirty="0">
                <a:solidFill>
                  <a:srgbClr val="002060"/>
                </a:solidFill>
                <a:latin typeface="Calibri" panose="020F0502020204030204" pitchFamily="34" charset="0"/>
                <a:cs typeface="Calibri" panose="020F0502020204030204" pitchFamily="34" charset="0"/>
              </a:rPr>
              <a:t> activities from GIFT City (For equipment's , metals for catalyst </a:t>
            </a:r>
            <a:r>
              <a:rPr lang="en-US" sz="1600" dirty="0" err="1">
                <a:solidFill>
                  <a:srgbClr val="002060"/>
                </a:solidFill>
                <a:latin typeface="Calibri" panose="020F0502020204030204" pitchFamily="34" charset="0"/>
                <a:cs typeface="Calibri" panose="020F0502020204030204" pitchFamily="34" charset="0"/>
              </a:rPr>
              <a:t>etc</a:t>
            </a:r>
            <a:r>
              <a:rPr lang="en-US" sz="1600" dirty="0">
                <a:solidFill>
                  <a:srgbClr val="002060"/>
                </a:solidFill>
                <a:latin typeface="Calibri" panose="020F0502020204030204" pitchFamily="34" charset="0"/>
                <a:cs typeface="Calibri" panose="020F0502020204030204" pitchFamily="34" charset="0"/>
              </a:rPr>
              <a:t>)</a:t>
            </a:r>
          </a:p>
          <a:p>
            <a:pPr marL="400050" marR="0" lvl="0" indent="-400050" algn="just">
              <a:spcBef>
                <a:spcPts val="0"/>
              </a:spcBef>
              <a:spcAft>
                <a:spcPts val="0"/>
              </a:spcAft>
              <a:buFont typeface="+mj-lt"/>
              <a:buAutoNum type="romanUcPeriod"/>
            </a:pPr>
            <a:endParaRPr lang="en-US" sz="1600" dirty="0">
              <a:solidFill>
                <a:srgbClr val="002060"/>
              </a:solidFill>
              <a:latin typeface="Calibri" panose="020F0502020204030204" pitchFamily="34" charset="0"/>
              <a:cs typeface="Calibri" panose="020F0502020204030204" pitchFamily="34" charset="0"/>
            </a:endParaRPr>
          </a:p>
          <a:p>
            <a:pPr marL="400050" marR="0" lvl="0" indent="-400050" algn="just">
              <a:spcBef>
                <a:spcPts val="0"/>
              </a:spcBef>
              <a:spcAft>
                <a:spcPts val="0"/>
              </a:spcAft>
              <a:buFont typeface="+mj-lt"/>
              <a:buAutoNum type="romanUcPeriod"/>
            </a:pPr>
            <a:r>
              <a:rPr lang="en-US" sz="1600" b="1" dirty="0">
                <a:solidFill>
                  <a:srgbClr val="002060"/>
                </a:solidFill>
                <a:latin typeface="Calibri" panose="020F0502020204030204" pitchFamily="34" charset="0"/>
                <a:cs typeface="Calibri" panose="020F0502020204030204" pitchFamily="34" charset="0"/>
              </a:rPr>
              <a:t>Fund management services </a:t>
            </a:r>
            <a:r>
              <a:rPr lang="en-US" sz="1600" dirty="0">
                <a:solidFill>
                  <a:srgbClr val="002060"/>
                </a:solidFill>
                <a:latin typeface="Calibri" panose="020F0502020204030204" pitchFamily="34" charset="0"/>
                <a:cs typeface="Calibri" panose="020F0502020204030204" pitchFamily="34" charset="0"/>
              </a:rPr>
              <a:t>to attract foreign investments especially towards green ventures planned by Indian Oil</a:t>
            </a:r>
            <a:endParaRPr lang="en-US" sz="1600" dirty="0">
              <a:solidFill>
                <a:srgbClr val="002060"/>
              </a:solidFill>
              <a:effectLst/>
              <a:latin typeface="Calibri" panose="020F0502020204030204" pitchFamily="34" charset="0"/>
              <a:ea typeface="Times New Roman" panose="02020603050405020304" pitchFamily="18" charset="0"/>
            </a:endParaRPr>
          </a:p>
          <a:p>
            <a:pPr marL="400050" marR="0" lvl="0" indent="-400050" algn="just">
              <a:spcBef>
                <a:spcPts val="0"/>
              </a:spcBef>
              <a:spcAft>
                <a:spcPts val="0"/>
              </a:spcAft>
              <a:buFont typeface="+mj-lt"/>
              <a:buAutoNum type="romanUcPeriod"/>
            </a:pPr>
            <a:endParaRPr lang="en-US" sz="1600" dirty="0">
              <a:solidFill>
                <a:srgbClr val="002060"/>
              </a:solidFill>
              <a:latin typeface="Calibri" panose="020F0502020204030204" pitchFamily="34" charset="0"/>
              <a:cs typeface="Calibri" panose="020F0502020204030204" pitchFamily="34" charset="0"/>
            </a:endParaRPr>
          </a:p>
          <a:p>
            <a:pPr marL="400050" indent="-400050" algn="just">
              <a:buFont typeface="+mj-lt"/>
              <a:buAutoNum type="romanUcPeriod"/>
            </a:pPr>
            <a:r>
              <a:rPr lang="en-US" sz="1600" b="1" dirty="0">
                <a:solidFill>
                  <a:srgbClr val="002060"/>
                </a:solidFill>
                <a:latin typeface="Calibri" panose="020F0502020204030204" pitchFamily="34" charset="0"/>
                <a:cs typeface="Calibri" panose="020F0502020204030204" pitchFamily="34" charset="0"/>
              </a:rPr>
              <a:t>Global Capability Centre </a:t>
            </a:r>
            <a:r>
              <a:rPr lang="en-US" sz="1600" dirty="0">
                <a:solidFill>
                  <a:srgbClr val="002060"/>
                </a:solidFill>
                <a:latin typeface="Calibri" panose="020F0502020204030204" pitchFamily="34" charset="0"/>
                <a:cs typeface="Calibri" panose="020F0502020204030204" pitchFamily="34" charset="0"/>
              </a:rPr>
              <a:t>by way of </a:t>
            </a:r>
            <a:r>
              <a:rPr lang="en-IN" sz="1600" dirty="0">
                <a:solidFill>
                  <a:srgbClr val="002060"/>
                </a:solidFill>
                <a:latin typeface="Calibri" panose="020F0502020204030204" pitchFamily="34" charset="0"/>
                <a:cs typeface="Calibri" panose="020F0502020204030204" pitchFamily="34" charset="0"/>
              </a:rPr>
              <a:t>Centralisation of Payment, </a:t>
            </a:r>
            <a:r>
              <a:rPr lang="en-US" sz="1600" dirty="0">
                <a:solidFill>
                  <a:srgbClr val="002060"/>
                </a:solidFill>
                <a:latin typeface="Calibri" panose="020F0502020204030204" pitchFamily="34" charset="0"/>
                <a:cs typeface="Calibri" panose="020F0502020204030204" pitchFamily="34" charset="0"/>
              </a:rPr>
              <a:t>Accounting , Book keeping, Taxation services </a:t>
            </a:r>
            <a:r>
              <a:rPr lang="en-IN" sz="1600" dirty="0">
                <a:solidFill>
                  <a:srgbClr val="002060"/>
                </a:solidFill>
                <a:latin typeface="Calibri" panose="020F0502020204030204" pitchFamily="34" charset="0"/>
                <a:cs typeface="Calibri" panose="020F0502020204030204" pitchFamily="34" charset="0"/>
              </a:rPr>
              <a:t>of all Foreign Subsidiaries outside India at GIFT City</a:t>
            </a:r>
            <a:endParaRPr lang="en-US" sz="1600" dirty="0">
              <a:solidFill>
                <a:srgbClr val="002060"/>
              </a:solidFill>
              <a:latin typeface="Calibri" panose="020F0502020204030204" pitchFamily="34" charset="0"/>
              <a:cs typeface="Calibri" panose="020F0502020204030204" pitchFamily="34" charset="0"/>
            </a:endParaRPr>
          </a:p>
          <a:p>
            <a:pPr algn="just">
              <a:lnSpc>
                <a:spcPct val="150000"/>
              </a:lnSpc>
              <a:spcBef>
                <a:spcPct val="20000"/>
              </a:spcBef>
              <a:buClr>
                <a:srgbClr val="1F497D"/>
              </a:buClr>
              <a:buNone/>
              <a:defRPr/>
            </a:pPr>
            <a:r>
              <a:rPr lang="en-US" sz="1600" b="1" dirty="0">
                <a:solidFill>
                  <a:srgbClr val="002060"/>
                </a:solidFill>
                <a:latin typeface="Calibri" panose="020F0502020204030204" pitchFamily="34" charset="0"/>
                <a:cs typeface="Calibri" panose="020F0502020204030204" pitchFamily="34" charset="0"/>
              </a:rPr>
              <a:t>In future other Oil &amp; Gas PSU’s can also use the platform offered by this company to optimize their costs</a:t>
            </a:r>
            <a:endParaRPr lang="en-IN" sz="1600" b="1"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0DE247A-31C3-4A9D-6378-2229E6E25FD2}"/>
              </a:ext>
            </a:extLst>
          </p:cNvPr>
          <p:cNvSpPr txBox="1"/>
          <p:nvPr/>
        </p:nvSpPr>
        <p:spPr>
          <a:xfrm>
            <a:off x="117438" y="55533"/>
            <a:ext cx="9765623" cy="627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spcBef>
                <a:spcPct val="0"/>
              </a:spcBef>
              <a:spcAft>
                <a:spcPts val="600"/>
              </a:spcAft>
            </a:pPr>
            <a:r>
              <a:rPr lang="en-US" sz="3200" b="1" kern="1200" dirty="0">
                <a:solidFill>
                  <a:srgbClr val="002060"/>
                </a:solidFill>
                <a:latin typeface="Calibri"/>
                <a:ea typeface="+mj-ea"/>
                <a:cs typeface="Calibri"/>
              </a:rPr>
              <a:t>		Business Opportunities in IFSC for IndianOil</a:t>
            </a:r>
            <a:endParaRPr lang="en-US" sz="3200" b="1" kern="1200" dirty="0">
              <a:solidFill>
                <a:srgbClr val="00206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04928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7D6C51-88EB-3942-61E0-65587BAFEA14}"/>
              </a:ext>
            </a:extLst>
          </p:cNvPr>
          <p:cNvSpPr txBox="1"/>
          <p:nvPr/>
        </p:nvSpPr>
        <p:spPr>
          <a:xfrm>
            <a:off x="199291" y="894245"/>
            <a:ext cx="11828585" cy="2031325"/>
          </a:xfrm>
          <a:prstGeom prst="rect">
            <a:avLst/>
          </a:prstGeom>
          <a:noFill/>
        </p:spPr>
        <p:txBody>
          <a:bodyPr wrap="square">
            <a:spAutoFit/>
          </a:bodyPr>
          <a:lstStyle/>
          <a:p>
            <a:pPr marL="108000" marR="76200" lvl="1" indent="0" algn="just">
              <a:buNone/>
            </a:pPr>
            <a:r>
              <a:rPr lang="en-US" dirty="0">
                <a:solidFill>
                  <a:srgbClr val="002060"/>
                </a:solidFill>
                <a:latin typeface="Calibri" panose="020F0502020204030204" pitchFamily="34" charset="0"/>
                <a:cs typeface="Calibri" panose="020F0502020204030204" pitchFamily="34" charset="0"/>
              </a:rPr>
              <a:t>As Global Treasury centre (GTC), IGCMIL has commenced its operations by building a cohesive model of collating data from all its group entities related to Investment &amp; Borrowing and understand their funding needs and accordingly devise treasury solutions for them through GIFT City. </a:t>
            </a:r>
            <a:endParaRPr lang="en-IN" dirty="0">
              <a:solidFill>
                <a:srgbClr val="002060"/>
              </a:solidFill>
              <a:latin typeface="Calibri" panose="020F0502020204030204" pitchFamily="34" charset="0"/>
              <a:cs typeface="Calibri" panose="020F0502020204030204" pitchFamily="34" charset="0"/>
            </a:endParaRPr>
          </a:p>
          <a:p>
            <a:pPr marL="108000" marR="76200" lvl="1" indent="0" algn="just">
              <a:buNone/>
            </a:pPr>
            <a:endParaRPr lang="en-US" dirty="0">
              <a:solidFill>
                <a:srgbClr val="002060"/>
              </a:solidFill>
              <a:latin typeface="Calibri" panose="020F0502020204030204" pitchFamily="34" charset="0"/>
              <a:cs typeface="Calibri" panose="020F0502020204030204" pitchFamily="34" charset="0"/>
            </a:endParaRPr>
          </a:p>
          <a:p>
            <a:pPr marL="108000" marR="76200" lvl="1" indent="0" algn="just">
              <a:buNone/>
            </a:pPr>
            <a:endParaRPr lang="en-US" dirty="0">
              <a:solidFill>
                <a:srgbClr val="002060"/>
              </a:solidFill>
              <a:latin typeface="Calibri" panose="020F0502020204030204" pitchFamily="34" charset="0"/>
              <a:cs typeface="Calibri" panose="020F0502020204030204" pitchFamily="34" charset="0"/>
            </a:endParaRPr>
          </a:p>
          <a:p>
            <a:pPr marL="108000" marR="76200" lvl="1" indent="0" algn="just">
              <a:buNone/>
            </a:pPr>
            <a:endParaRPr lang="en-US" dirty="0">
              <a:solidFill>
                <a:srgbClr val="002060"/>
              </a:solidFill>
              <a:latin typeface="Calibri" panose="020F0502020204030204" pitchFamily="34" charset="0"/>
              <a:cs typeface="Calibri" panose="020F0502020204030204" pitchFamily="34" charset="0"/>
            </a:endParaRPr>
          </a:p>
          <a:p>
            <a:pPr marL="108000" marR="76200" lvl="1" indent="0" algn="just">
              <a:buNone/>
            </a:pPr>
            <a:endParaRPr lang="en-US"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0DE247A-31C3-4A9D-6378-2229E6E25FD2}"/>
              </a:ext>
            </a:extLst>
          </p:cNvPr>
          <p:cNvSpPr txBox="1"/>
          <p:nvPr/>
        </p:nvSpPr>
        <p:spPr>
          <a:xfrm>
            <a:off x="-266699" y="0"/>
            <a:ext cx="10487024" cy="627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spcBef>
                <a:spcPct val="0"/>
              </a:spcBef>
              <a:spcAft>
                <a:spcPts val="600"/>
              </a:spcAft>
            </a:pPr>
            <a:r>
              <a:rPr lang="en-US" sz="900" b="1" kern="1200" dirty="0">
                <a:solidFill>
                  <a:srgbClr val="002060"/>
                </a:solidFill>
                <a:latin typeface="Calibri"/>
                <a:ea typeface="+mj-ea"/>
                <a:cs typeface="Calibri"/>
              </a:rPr>
              <a:t>		</a:t>
            </a:r>
            <a:r>
              <a:rPr lang="en-US" sz="2800" b="1" kern="1200" dirty="0">
                <a:solidFill>
                  <a:srgbClr val="002060"/>
                </a:solidFill>
                <a:latin typeface="Calibri"/>
                <a:ea typeface="+mj-ea"/>
                <a:cs typeface="Calibri"/>
              </a:rPr>
              <a:t> Global Treasury Operations of IndianOil</a:t>
            </a:r>
            <a:endParaRPr lang="en-US" b="1" dirty="0">
              <a:solidFill>
                <a:srgbClr val="002060"/>
              </a:solidFill>
              <a:latin typeface="Calibri"/>
              <a:ea typeface="+mj-ea"/>
              <a:cs typeface="Calibri"/>
            </a:endParaRPr>
          </a:p>
        </p:txBody>
      </p:sp>
      <p:graphicFrame>
        <p:nvGraphicFramePr>
          <p:cNvPr id="4" name="Diagram 3">
            <a:extLst>
              <a:ext uri="{FF2B5EF4-FFF2-40B4-BE49-F238E27FC236}">
                <a16:creationId xmlns:a16="http://schemas.microsoft.com/office/drawing/2014/main" id="{4B1DCF06-2D2F-BCEB-6676-F336E4B72BFA}"/>
              </a:ext>
            </a:extLst>
          </p:cNvPr>
          <p:cNvGraphicFramePr/>
          <p:nvPr>
            <p:extLst>
              <p:ext uri="{D42A27DB-BD31-4B8C-83A1-F6EECF244321}">
                <p14:modId xmlns:p14="http://schemas.microsoft.com/office/powerpoint/2010/main" val="3902724970"/>
              </p:ext>
            </p:extLst>
          </p:nvPr>
        </p:nvGraphicFramePr>
        <p:xfrm>
          <a:off x="415512" y="1467136"/>
          <a:ext cx="11396142"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048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340352-2EB5-C91C-D679-BDE861B08E9F}"/>
              </a:ext>
            </a:extLst>
          </p:cNvPr>
          <p:cNvSpPr txBox="1"/>
          <p:nvPr/>
        </p:nvSpPr>
        <p:spPr>
          <a:xfrm>
            <a:off x="1110641" y="55380"/>
            <a:ext cx="9476870" cy="646331"/>
          </a:xfrm>
          <a:prstGeom prst="rect">
            <a:avLst/>
          </a:prstGeom>
          <a:noFill/>
        </p:spPr>
        <p:txBody>
          <a:bodyPr wrap="square" rtlCol="0" anchor="t">
            <a:spAutoFit/>
          </a:bodyPr>
          <a:lstStyle/>
          <a:p>
            <a:pPr algn="ctr"/>
            <a:r>
              <a:rPr lang="en-US" sz="3600" b="1" kern="1200" dirty="0">
                <a:solidFill>
                  <a:srgbClr val="002060"/>
                </a:solidFill>
                <a:latin typeface="Calibri"/>
                <a:ea typeface="+mj-ea"/>
                <a:cs typeface="Calibri"/>
              </a:rPr>
              <a:t>Global Treasury Operations of IndianOil</a:t>
            </a:r>
            <a:endParaRPr lang="en-IN" sz="3600" b="1" dirty="0">
              <a:solidFill>
                <a:srgbClr val="002060"/>
              </a:solidFill>
              <a:latin typeface="+mj-lt"/>
              <a:cs typeface="Arial" pitchFamily="34" charset="0"/>
            </a:endParaRPr>
          </a:p>
        </p:txBody>
      </p:sp>
      <p:grpSp>
        <p:nvGrpSpPr>
          <p:cNvPr id="26" name="Group 25">
            <a:extLst>
              <a:ext uri="{FF2B5EF4-FFF2-40B4-BE49-F238E27FC236}">
                <a16:creationId xmlns:a16="http://schemas.microsoft.com/office/drawing/2014/main" id="{AEE2E1B3-5C6F-6645-100D-62274F93DDC0}"/>
              </a:ext>
            </a:extLst>
          </p:cNvPr>
          <p:cNvGrpSpPr/>
          <p:nvPr/>
        </p:nvGrpSpPr>
        <p:grpSpPr>
          <a:xfrm>
            <a:off x="-19655" y="1826489"/>
            <a:ext cx="11828187" cy="3715714"/>
            <a:chOff x="-270372" y="2081209"/>
            <a:chExt cx="11828187" cy="3715714"/>
          </a:xfrm>
        </p:grpSpPr>
        <p:grpSp>
          <p:nvGrpSpPr>
            <p:cNvPr id="27" name="Group 26">
              <a:extLst>
                <a:ext uri="{FF2B5EF4-FFF2-40B4-BE49-F238E27FC236}">
                  <a16:creationId xmlns:a16="http://schemas.microsoft.com/office/drawing/2014/main" id="{69A95755-E441-FA1B-F221-C2FED00B09DC}"/>
                </a:ext>
              </a:extLst>
            </p:cNvPr>
            <p:cNvGrpSpPr/>
            <p:nvPr/>
          </p:nvGrpSpPr>
          <p:grpSpPr>
            <a:xfrm>
              <a:off x="-270372" y="2081209"/>
              <a:ext cx="6639073" cy="2418952"/>
              <a:chOff x="-270372" y="2081209"/>
              <a:chExt cx="6639073" cy="2418952"/>
            </a:xfrm>
          </p:grpSpPr>
          <p:cxnSp>
            <p:nvCxnSpPr>
              <p:cNvPr id="58" name="Straight Arrow Connector 57">
                <a:extLst>
                  <a:ext uri="{FF2B5EF4-FFF2-40B4-BE49-F238E27FC236}">
                    <a16:creationId xmlns:a16="http://schemas.microsoft.com/office/drawing/2014/main" id="{D32ED7BD-462D-2AB2-A069-64101056CC80}"/>
                  </a:ext>
                </a:extLst>
              </p:cNvPr>
              <p:cNvCxnSpPr>
                <a:cxnSpLocks/>
              </p:cNvCxnSpPr>
              <p:nvPr/>
            </p:nvCxnSpPr>
            <p:spPr>
              <a:xfrm flipV="1">
                <a:off x="1013464" y="2549332"/>
                <a:ext cx="3947060" cy="1207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BF030BB-388D-7FFF-1B7F-66F3FA61FC57}"/>
                  </a:ext>
                </a:extLst>
              </p:cNvPr>
              <p:cNvGrpSpPr/>
              <p:nvPr/>
            </p:nvGrpSpPr>
            <p:grpSpPr>
              <a:xfrm>
                <a:off x="-270372" y="2081209"/>
                <a:ext cx="6639073" cy="2418952"/>
                <a:chOff x="-270372" y="2081209"/>
                <a:chExt cx="6639073" cy="2418952"/>
              </a:xfrm>
            </p:grpSpPr>
            <p:sp>
              <p:nvSpPr>
                <p:cNvPr id="60" name="AutoShape 8">
                  <a:extLst>
                    <a:ext uri="{FF2B5EF4-FFF2-40B4-BE49-F238E27FC236}">
                      <a16:creationId xmlns:a16="http://schemas.microsoft.com/office/drawing/2014/main" id="{76ED2270-2890-460D-7AD0-42321F7C40C5}"/>
                    </a:ext>
                  </a:extLst>
                </p:cNvPr>
                <p:cNvSpPr>
                  <a:spLocks noChangeArrowheads="1"/>
                </p:cNvSpPr>
                <p:nvPr/>
              </p:nvSpPr>
              <p:spPr bwMode="auto">
                <a:xfrm>
                  <a:off x="5048134" y="2081209"/>
                  <a:ext cx="1320567" cy="2418952"/>
                </a:xfrm>
                <a:prstGeom prst="roundRect">
                  <a:avLst>
                    <a:gd name="adj" fmla="val 16667"/>
                  </a:avLst>
                </a:prstGeom>
                <a:solidFill>
                  <a:schemeClr val="accent2">
                    <a:lumMod val="40000"/>
                    <a:lumOff val="60000"/>
                  </a:schemeClr>
                </a:solidFill>
                <a:ln w="9525">
                  <a:solidFill>
                    <a:schemeClr val="tx1"/>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IOC Global</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latin typeface="Arial" panose="020B0604020202020204" pitchFamily="34" charset="0"/>
                      <a:cs typeface="Arial" panose="020B0604020202020204" pitchFamily="34" charset="0"/>
                    </a:rPr>
                    <a:t>(IGCMIL)</a:t>
                  </a: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 </a:t>
                  </a:r>
                </a:p>
              </p:txBody>
            </p:sp>
            <p:sp>
              <p:nvSpPr>
                <p:cNvPr id="61" name="TextBox 60">
                  <a:extLst>
                    <a:ext uri="{FF2B5EF4-FFF2-40B4-BE49-F238E27FC236}">
                      <a16:creationId xmlns:a16="http://schemas.microsoft.com/office/drawing/2014/main" id="{639E16B8-06FA-0B4A-17BA-52336769B7FA}"/>
                    </a:ext>
                  </a:extLst>
                </p:cNvPr>
                <p:cNvSpPr txBox="1"/>
                <p:nvPr/>
              </p:nvSpPr>
              <p:spPr>
                <a:xfrm>
                  <a:off x="1003208" y="2279405"/>
                  <a:ext cx="3946625" cy="276999"/>
                </a:xfrm>
                <a:prstGeom prst="rect">
                  <a:avLst/>
                </a:prstGeom>
                <a:noFill/>
                <a:ln>
                  <a:noFill/>
                </a:ln>
              </p:spPr>
              <p:txBody>
                <a:bodyPr wrap="square" rtlCol="0">
                  <a:spAutoFit/>
                </a:bodyPr>
                <a:lstStyle/>
                <a:p>
                  <a:pPr algn="ctr"/>
                  <a:r>
                    <a:rPr lang="en-US" sz="1100" dirty="0">
                      <a:solidFill>
                        <a:srgbClr val="C00000"/>
                      </a:solidFill>
                      <a:latin typeface="Arial" panose="020B0604020202020204" pitchFamily="34" charset="0"/>
                      <a:ea typeface="Open Sans" panose="020B0606030504020204" pitchFamily="34" charset="0"/>
                      <a:cs typeface="Arial" panose="020B0604020202020204" pitchFamily="34" charset="0"/>
                    </a:rPr>
                    <a:t>IGCMIL arrange </a:t>
                  </a:r>
                  <a:r>
                    <a:rPr lang="en-US" sz="1200" dirty="0">
                      <a:solidFill>
                        <a:srgbClr val="C00000"/>
                      </a:solidFill>
                      <a:latin typeface="Arial" panose="020B0604020202020204" pitchFamily="34" charset="0"/>
                      <a:ea typeface="Open Sans" panose="020B0606030504020204" pitchFamily="34" charset="0"/>
                      <a:cs typeface="Arial" panose="020B0604020202020204" pitchFamily="34" charset="0"/>
                    </a:rPr>
                    <a:t>short</a:t>
                  </a:r>
                  <a:r>
                    <a:rPr lang="en-US" sz="1100" dirty="0">
                      <a:solidFill>
                        <a:srgbClr val="C00000"/>
                      </a:solidFill>
                      <a:latin typeface="Arial" panose="020B0604020202020204" pitchFamily="34" charset="0"/>
                      <a:ea typeface="Open Sans" panose="020B0606030504020204" pitchFamily="34" charset="0"/>
                      <a:cs typeface="Arial" panose="020B0604020202020204" pitchFamily="34" charset="0"/>
                    </a:rPr>
                    <a:t> term / long term loans from Banks / FI </a:t>
                  </a:r>
                  <a:endParaRPr lang="en-IN" sz="1100" dirty="0">
                    <a:solidFill>
                      <a:srgbClr val="C00000"/>
                    </a:solidFill>
                    <a:latin typeface="Arial" panose="020B0604020202020204" pitchFamily="34" charset="0"/>
                    <a:ea typeface="Open Sans" panose="020B0606030504020204" pitchFamily="34" charset="0"/>
                    <a:cs typeface="Arial" panose="020B0604020202020204" pitchFamily="34" charset="0"/>
                  </a:endParaRPr>
                </a:p>
              </p:txBody>
            </p:sp>
            <p:pic>
              <p:nvPicPr>
                <p:cNvPr id="70" name="Graphic 69" descr="Bank with solid fill">
                  <a:extLst>
                    <a:ext uri="{FF2B5EF4-FFF2-40B4-BE49-F238E27FC236}">
                      <a16:creationId xmlns:a16="http://schemas.microsoft.com/office/drawing/2014/main" id="{8341F6AE-1B24-3DBE-6D7D-90F1B6D6E1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08" y="2178419"/>
                  <a:ext cx="914400" cy="914400"/>
                </a:xfrm>
                <a:prstGeom prst="rect">
                  <a:avLst/>
                </a:prstGeom>
              </p:spPr>
            </p:pic>
            <p:sp>
              <p:nvSpPr>
                <p:cNvPr id="71" name="TextBox 70">
                  <a:extLst>
                    <a:ext uri="{FF2B5EF4-FFF2-40B4-BE49-F238E27FC236}">
                      <a16:creationId xmlns:a16="http://schemas.microsoft.com/office/drawing/2014/main" id="{0AFAB4CB-2622-4282-B466-14A0638D3713}"/>
                    </a:ext>
                  </a:extLst>
                </p:cNvPr>
                <p:cNvSpPr txBox="1"/>
                <p:nvPr/>
              </p:nvSpPr>
              <p:spPr>
                <a:xfrm>
                  <a:off x="-270372" y="2991328"/>
                  <a:ext cx="1616415" cy="276999"/>
                </a:xfrm>
                <a:prstGeom prst="rect">
                  <a:avLst/>
                </a:prstGeom>
                <a:noFill/>
                <a:ln>
                  <a:noFill/>
                </a:ln>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Bank</a:t>
                  </a:r>
                  <a:endParaRPr lang="en-IN" sz="1200" dirty="0">
                    <a:solidFill>
                      <a:srgbClr val="FF0000"/>
                    </a:solidFill>
                    <a:latin typeface="Arial" panose="020B0604020202020204" pitchFamily="34" charset="0"/>
                    <a:cs typeface="Arial" panose="020B0604020202020204" pitchFamily="34" charset="0"/>
                  </a:endParaRPr>
                </a:p>
              </p:txBody>
            </p:sp>
          </p:grpSp>
        </p:grpSp>
        <p:grpSp>
          <p:nvGrpSpPr>
            <p:cNvPr id="28" name="Group 27">
              <a:extLst>
                <a:ext uri="{FF2B5EF4-FFF2-40B4-BE49-F238E27FC236}">
                  <a16:creationId xmlns:a16="http://schemas.microsoft.com/office/drawing/2014/main" id="{2D8BD26C-C651-CC94-7AF8-AAD642EAFCFA}"/>
                </a:ext>
              </a:extLst>
            </p:cNvPr>
            <p:cNvGrpSpPr/>
            <p:nvPr/>
          </p:nvGrpSpPr>
          <p:grpSpPr>
            <a:xfrm>
              <a:off x="6303616" y="2123019"/>
              <a:ext cx="5254199" cy="2377142"/>
              <a:chOff x="3925814" y="5115766"/>
              <a:chExt cx="5254199" cy="2377142"/>
            </a:xfrm>
          </p:grpSpPr>
          <p:sp>
            <p:nvSpPr>
              <p:cNvPr id="48" name="TextBox 47">
                <a:extLst>
                  <a:ext uri="{FF2B5EF4-FFF2-40B4-BE49-F238E27FC236}">
                    <a16:creationId xmlns:a16="http://schemas.microsoft.com/office/drawing/2014/main" id="{9B86562D-7758-7B5E-78E0-C1C1C466D003}"/>
                  </a:ext>
                </a:extLst>
              </p:cNvPr>
              <p:cNvSpPr txBox="1"/>
              <p:nvPr/>
            </p:nvSpPr>
            <p:spPr>
              <a:xfrm>
                <a:off x="3925814" y="6231337"/>
                <a:ext cx="3632454" cy="261610"/>
              </a:xfrm>
              <a:prstGeom prst="rect">
                <a:avLst/>
              </a:prstGeom>
              <a:noFill/>
              <a:ln>
                <a:noFill/>
              </a:ln>
            </p:spPr>
            <p:txBody>
              <a:bodyPr wrap="square" rtlCol="0">
                <a:spAutoFit/>
              </a:bodyPr>
              <a:lstStyle/>
              <a:p>
                <a:pPr algn="ctr"/>
                <a:r>
                  <a:rPr lang="en-US" sz="1100" dirty="0">
                    <a:solidFill>
                      <a:srgbClr val="0070C0"/>
                    </a:solidFill>
                    <a:latin typeface="Arial" panose="020B0604020202020204" pitchFamily="34" charset="0"/>
                    <a:ea typeface="Open Sans" panose="020B0606030504020204" pitchFamily="34" charset="0"/>
                    <a:cs typeface="Arial" panose="020B0604020202020204" pitchFamily="34" charset="0"/>
                  </a:rPr>
                  <a:t>IGCMIL extend Short term Loan / Buyers’ Credit facility</a:t>
                </a:r>
                <a:endParaRPr lang="en-IN" sz="1100" dirty="0">
                  <a:solidFill>
                    <a:srgbClr val="0070C0"/>
                  </a:solidFill>
                  <a:latin typeface="Arial" panose="020B0604020202020204" pitchFamily="34" charset="0"/>
                  <a:ea typeface="Open Sans" panose="020B0606030504020204" pitchFamily="34" charset="0"/>
                  <a:cs typeface="Arial" panose="020B0604020202020204" pitchFamily="34" charset="0"/>
                </a:endParaRPr>
              </a:p>
            </p:txBody>
          </p:sp>
          <p:cxnSp>
            <p:nvCxnSpPr>
              <p:cNvPr id="54" name="Straight Connector 53">
                <a:extLst>
                  <a:ext uri="{FF2B5EF4-FFF2-40B4-BE49-F238E27FC236}">
                    <a16:creationId xmlns:a16="http://schemas.microsoft.com/office/drawing/2014/main" id="{12DF004E-94C3-CFD2-03E4-388FB9ADB121}"/>
                  </a:ext>
                </a:extLst>
              </p:cNvPr>
              <p:cNvCxnSpPr>
                <a:cxnSpLocks/>
                <a:endCxn id="57" idx="0"/>
              </p:cNvCxnSpPr>
              <p:nvPr/>
            </p:nvCxnSpPr>
            <p:spPr>
              <a:xfrm flipV="1">
                <a:off x="8331470" y="5115766"/>
                <a:ext cx="75341" cy="13704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E755218-D99C-D7B0-E088-CE1E84E27D57}"/>
                  </a:ext>
                </a:extLst>
              </p:cNvPr>
              <p:cNvSpPr txBox="1"/>
              <p:nvPr/>
            </p:nvSpPr>
            <p:spPr>
              <a:xfrm>
                <a:off x="4166119" y="5172756"/>
                <a:ext cx="3199799" cy="430887"/>
              </a:xfrm>
              <a:prstGeom prst="rect">
                <a:avLst/>
              </a:prstGeom>
              <a:noFill/>
              <a:ln>
                <a:noFill/>
              </a:ln>
            </p:spPr>
            <p:txBody>
              <a:bodyPr wrap="square" rtlCol="0">
                <a:spAutoFit/>
              </a:bodyPr>
              <a:lstStyle/>
              <a:p>
                <a:pPr algn="ctr"/>
                <a:r>
                  <a:rPr lang="en-US" sz="1100" dirty="0">
                    <a:solidFill>
                      <a:srgbClr val="0070C0"/>
                    </a:solidFill>
                    <a:latin typeface="Arial" panose="020B0604020202020204" pitchFamily="34" charset="0"/>
                    <a:ea typeface="Open Sans" panose="020B0606030504020204" pitchFamily="34" charset="0"/>
                    <a:cs typeface="Arial" panose="020B0604020202020204" pitchFamily="34" charset="0"/>
                  </a:rPr>
                  <a:t>IGCMIL gives FCY ECB Loan for refinancing of existing FCY loan </a:t>
                </a:r>
                <a:endParaRPr lang="en-IN" sz="1100" dirty="0">
                  <a:solidFill>
                    <a:srgbClr val="0070C0"/>
                  </a:solidFill>
                  <a:latin typeface="Arial" panose="020B0604020202020204" pitchFamily="34" charset="0"/>
                  <a:ea typeface="Open Sans" panose="020B0606030504020204" pitchFamily="34" charset="0"/>
                  <a:cs typeface="Arial" panose="020B0604020202020204" pitchFamily="34" charset="0"/>
                </a:endParaRPr>
              </a:p>
            </p:txBody>
          </p:sp>
          <p:cxnSp>
            <p:nvCxnSpPr>
              <p:cNvPr id="56" name="Straight Arrow Connector 55">
                <a:extLst>
                  <a:ext uri="{FF2B5EF4-FFF2-40B4-BE49-F238E27FC236}">
                    <a16:creationId xmlns:a16="http://schemas.microsoft.com/office/drawing/2014/main" id="{D9529C93-0BC6-254D-EE65-E499B92626B6}"/>
                  </a:ext>
                </a:extLst>
              </p:cNvPr>
              <p:cNvCxnSpPr>
                <a:cxnSpLocks/>
              </p:cNvCxnSpPr>
              <p:nvPr/>
            </p:nvCxnSpPr>
            <p:spPr>
              <a:xfrm>
                <a:off x="3990899" y="5596331"/>
                <a:ext cx="36324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9CADF77-787A-5FB0-7220-0F45B04B748D}"/>
                  </a:ext>
                </a:extLst>
              </p:cNvPr>
              <p:cNvSpPr txBox="1"/>
              <p:nvPr/>
            </p:nvSpPr>
            <p:spPr>
              <a:xfrm>
                <a:off x="7633609" y="5115766"/>
                <a:ext cx="1546404" cy="2377142"/>
              </a:xfrm>
              <a:prstGeom prst="roundRect">
                <a:avLst/>
              </a:prstGeom>
              <a:solidFill>
                <a:srgbClr val="0070C0"/>
              </a:solidFill>
              <a:ln>
                <a:solidFill>
                  <a:schemeClr val="bg1">
                    <a:lumMod val="85000"/>
                  </a:schemeClr>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solidFill>
                    <a:schemeClr val="bg1"/>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kern="0" dirty="0">
                  <a:solidFill>
                    <a:schemeClr val="bg1"/>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solidFill>
                      <a:schemeClr val="bg1"/>
                    </a:solidFill>
                    <a:effectLst/>
                    <a:uLnTx/>
                    <a:uFillTx/>
                    <a:latin typeface="Arial" panose="020B0604020202020204" pitchFamily="34" charset="0"/>
                    <a:cs typeface="Arial" panose="020B0604020202020204" pitchFamily="34" charset="0"/>
                  </a:rPr>
                  <a:t>Borrower- IndianOil or Group Entities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kern="0" dirty="0">
                  <a:solidFill>
                    <a:schemeClr val="bg1"/>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solidFill>
                    <a:schemeClr val="bg1"/>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kern="0" dirty="0">
                  <a:solidFill>
                    <a:schemeClr val="bg1"/>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solidFill>
                    <a:schemeClr val="bg1"/>
                  </a:solidFill>
                  <a:effectLst/>
                  <a:uLnTx/>
                  <a:uFillTx/>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12FA7082-C0F4-6DD9-5630-94103856D2F2}"/>
                </a:ext>
              </a:extLst>
            </p:cNvPr>
            <p:cNvGrpSpPr/>
            <p:nvPr/>
          </p:nvGrpSpPr>
          <p:grpSpPr>
            <a:xfrm>
              <a:off x="-113796" y="3489163"/>
              <a:ext cx="7455790" cy="2307760"/>
              <a:chOff x="2253586" y="3481576"/>
              <a:chExt cx="7455790" cy="2307760"/>
            </a:xfrm>
          </p:grpSpPr>
          <p:grpSp>
            <p:nvGrpSpPr>
              <p:cNvPr id="30" name="Group 29">
                <a:extLst>
                  <a:ext uri="{FF2B5EF4-FFF2-40B4-BE49-F238E27FC236}">
                    <a16:creationId xmlns:a16="http://schemas.microsoft.com/office/drawing/2014/main" id="{82CF37B9-6C76-DF85-B6F8-DF590639CC44}"/>
                  </a:ext>
                </a:extLst>
              </p:cNvPr>
              <p:cNvGrpSpPr/>
              <p:nvPr/>
            </p:nvGrpSpPr>
            <p:grpSpPr>
              <a:xfrm>
                <a:off x="2253586" y="3481576"/>
                <a:ext cx="5055309" cy="2307760"/>
                <a:chOff x="5165900" y="283356"/>
                <a:chExt cx="4569769" cy="2743954"/>
              </a:xfrm>
            </p:grpSpPr>
            <p:sp>
              <p:nvSpPr>
                <p:cNvPr id="32" name="TextBox 31">
                  <a:extLst>
                    <a:ext uri="{FF2B5EF4-FFF2-40B4-BE49-F238E27FC236}">
                      <a16:creationId xmlns:a16="http://schemas.microsoft.com/office/drawing/2014/main" id="{504078F4-E284-363E-2511-19E5C497BB20}"/>
                    </a:ext>
                  </a:extLst>
                </p:cNvPr>
                <p:cNvSpPr txBox="1"/>
                <p:nvPr/>
              </p:nvSpPr>
              <p:spPr>
                <a:xfrm>
                  <a:off x="6543137" y="2716252"/>
                  <a:ext cx="3113584" cy="311058"/>
                </a:xfrm>
                <a:prstGeom prst="rect">
                  <a:avLst/>
                </a:prstGeom>
                <a:noFill/>
                <a:ln>
                  <a:noFill/>
                </a:ln>
              </p:spPr>
              <p:txBody>
                <a:bodyPr wrap="square" rtlCol="0">
                  <a:spAutoFit/>
                </a:bodyPr>
                <a:lstStyle/>
                <a:p>
                  <a:pPr algn="ctr"/>
                  <a:endParaRPr lang="en-IN" sz="1100" dirty="0">
                    <a:solidFill>
                      <a:srgbClr val="00B050"/>
                    </a:solidFill>
                    <a:latin typeface="Arial" panose="020B0604020202020204" pitchFamily="34" charset="0"/>
                    <a:ea typeface="Open Sans" panose="020B0606030504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8B444F0F-A4A9-A88E-3FCA-4DDF5622CCFF}"/>
                    </a:ext>
                  </a:extLst>
                </p:cNvPr>
                <p:cNvGrpSpPr/>
                <p:nvPr/>
              </p:nvGrpSpPr>
              <p:grpSpPr>
                <a:xfrm>
                  <a:off x="5165900" y="283356"/>
                  <a:ext cx="4569769" cy="1179604"/>
                  <a:chOff x="5165900" y="283356"/>
                  <a:chExt cx="4569769" cy="1179604"/>
                </a:xfrm>
              </p:grpSpPr>
              <p:cxnSp>
                <p:nvCxnSpPr>
                  <p:cNvPr id="36" name="Straight Arrow Connector 35">
                    <a:extLst>
                      <a:ext uri="{FF2B5EF4-FFF2-40B4-BE49-F238E27FC236}">
                        <a16:creationId xmlns:a16="http://schemas.microsoft.com/office/drawing/2014/main" id="{17373BA0-AC05-CBBB-E1A3-A045C93F4608}"/>
                      </a:ext>
                    </a:extLst>
                  </p:cNvPr>
                  <p:cNvCxnSpPr>
                    <a:cxnSpLocks/>
                  </p:cNvCxnSpPr>
                  <p:nvPr/>
                </p:nvCxnSpPr>
                <p:spPr>
                  <a:xfrm flipV="1">
                    <a:off x="6261733" y="805644"/>
                    <a:ext cx="3411925" cy="2362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ECABF07-ADD6-098C-7903-BA1B6C7C1917}"/>
                      </a:ext>
                    </a:extLst>
                  </p:cNvPr>
                  <p:cNvSpPr txBox="1"/>
                  <p:nvPr/>
                </p:nvSpPr>
                <p:spPr>
                  <a:xfrm>
                    <a:off x="6534420" y="422079"/>
                    <a:ext cx="3201249" cy="311057"/>
                  </a:xfrm>
                  <a:prstGeom prst="rect">
                    <a:avLst/>
                  </a:prstGeom>
                  <a:noFill/>
                  <a:ln>
                    <a:noFill/>
                  </a:ln>
                </p:spPr>
                <p:txBody>
                  <a:bodyPr wrap="square" rtlCol="0">
                    <a:spAutoFit/>
                  </a:bodyPr>
                  <a:lstStyle/>
                  <a:p>
                    <a:r>
                      <a:rPr lang="en-US" sz="1100" dirty="0">
                        <a:solidFill>
                          <a:srgbClr val="00B050"/>
                        </a:solidFill>
                        <a:latin typeface="Arial" panose="020B0604020202020204" pitchFamily="34" charset="0"/>
                        <a:ea typeface="Open Sans" panose="020B0606030504020204" pitchFamily="34" charset="0"/>
                        <a:cs typeface="Arial" panose="020B0604020202020204" pitchFamily="34" charset="0"/>
                      </a:rPr>
                      <a:t>IGCMIL pools surplus funds from group entities</a:t>
                    </a:r>
                    <a:endParaRPr lang="en-IN" sz="1100" dirty="0">
                      <a:solidFill>
                        <a:srgbClr val="00B050"/>
                      </a:solidFill>
                      <a:latin typeface="Arial" panose="020B0604020202020204" pitchFamily="34" charset="0"/>
                      <a:ea typeface="Open Sans" panose="020B0606030504020204" pitchFamily="34" charset="0"/>
                      <a:cs typeface="Arial" panose="020B0604020202020204" pitchFamily="34" charset="0"/>
                    </a:endParaRPr>
                  </a:p>
                </p:txBody>
              </p:sp>
              <p:sp>
                <p:nvSpPr>
                  <p:cNvPr id="42" name="Text Box 2">
                    <a:extLst>
                      <a:ext uri="{FF2B5EF4-FFF2-40B4-BE49-F238E27FC236}">
                        <a16:creationId xmlns:a16="http://schemas.microsoft.com/office/drawing/2014/main" id="{8A032728-F003-DED6-8CF7-A60B64EBEC10}"/>
                      </a:ext>
                    </a:extLst>
                  </p:cNvPr>
                  <p:cNvSpPr txBox="1">
                    <a:spLocks noChangeArrowheads="1"/>
                  </p:cNvSpPr>
                  <p:nvPr/>
                </p:nvSpPr>
                <p:spPr bwMode="auto">
                  <a:xfrm>
                    <a:off x="5165900" y="1208901"/>
                    <a:ext cx="1427590" cy="25405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dirty="0">
                        <a:solidFill>
                          <a:srgbClr val="00B050"/>
                        </a:solidFill>
                        <a:effectLst/>
                        <a:latin typeface="Arial" panose="020B0604020202020204" pitchFamily="34" charset="0"/>
                        <a:ea typeface="Calibri" panose="020F0502020204030204" pitchFamily="34" charset="0"/>
                        <a:cs typeface="Arial" panose="020B0604020202020204" pitchFamily="34" charset="0"/>
                      </a:rPr>
                      <a:t>Group Entity</a:t>
                    </a:r>
                    <a:endParaRPr lang="en-IN" sz="1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3" name="Graphic 5" descr="Bank outline">
                    <a:extLst>
                      <a:ext uri="{FF2B5EF4-FFF2-40B4-BE49-F238E27FC236}">
                        <a16:creationId xmlns:a16="http://schemas.microsoft.com/office/drawing/2014/main" id="{B39C256E-2005-BC93-7179-32D06C5935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8767" y="283356"/>
                    <a:ext cx="914400" cy="990602"/>
                  </a:xfrm>
                  <a:prstGeom prst="rect">
                    <a:avLst/>
                  </a:prstGeom>
                </p:spPr>
              </p:pic>
            </p:grpSp>
          </p:grpSp>
          <p:sp>
            <p:nvSpPr>
              <p:cNvPr id="31" name="AutoShape 8">
                <a:extLst>
                  <a:ext uri="{FF2B5EF4-FFF2-40B4-BE49-F238E27FC236}">
                    <a16:creationId xmlns:a16="http://schemas.microsoft.com/office/drawing/2014/main" id="{D9F777F5-18AF-1E55-C1BF-D34C6FD1ABAD}"/>
                  </a:ext>
                </a:extLst>
              </p:cNvPr>
              <p:cNvSpPr>
                <a:spLocks noChangeArrowheads="1"/>
              </p:cNvSpPr>
              <p:nvPr/>
            </p:nvSpPr>
            <p:spPr bwMode="auto">
              <a:xfrm>
                <a:off x="6442222" y="4649719"/>
                <a:ext cx="3267154" cy="788993"/>
              </a:xfrm>
              <a:prstGeom prst="roundRect">
                <a:avLst>
                  <a:gd name="adj" fmla="val 16667"/>
                </a:avLst>
              </a:prstGeom>
              <a:solidFill>
                <a:schemeClr val="accent3">
                  <a:lumMod val="20000"/>
                  <a:lumOff val="80000"/>
                </a:schemeClr>
              </a:solidFill>
              <a:ln w="9525">
                <a:solidFill>
                  <a:srgbClr val="0070C0"/>
                </a:solidFill>
                <a:round/>
                <a:headEnd/>
                <a:tailEnd/>
              </a:ln>
            </p:spPr>
            <p:txBody>
              <a:bodyPr wrap="none" anchor="ctr"/>
              <a:lstStyle/>
              <a:p>
                <a:pPr lvl="0" algn="ctr">
                  <a:lnSpc>
                    <a:spcPct val="100000"/>
                  </a:lnSpc>
                </a:pPr>
                <a:r>
                  <a:rPr lang="en-IN" sz="1400" b="1" dirty="0"/>
                  <a:t>IGCMIL is acting as a catalyst to </a:t>
                </a:r>
              </a:p>
              <a:p>
                <a:pPr lvl="0" algn="ctr">
                  <a:lnSpc>
                    <a:spcPct val="100000"/>
                  </a:lnSpc>
                </a:pPr>
                <a:r>
                  <a:rPr lang="en-IN" sz="1400" b="1" dirty="0"/>
                  <a:t>optimise borrowing cost of the group.  </a:t>
                </a:r>
              </a:p>
            </p:txBody>
          </p:sp>
        </p:grpSp>
      </p:grpSp>
      <p:cxnSp>
        <p:nvCxnSpPr>
          <p:cNvPr id="14" name="Straight Arrow Connector 13">
            <a:extLst>
              <a:ext uri="{FF2B5EF4-FFF2-40B4-BE49-F238E27FC236}">
                <a16:creationId xmlns:a16="http://schemas.microsoft.com/office/drawing/2014/main" id="{13173326-AEE3-8BA0-6DD7-484D65FC0624}"/>
              </a:ext>
            </a:extLst>
          </p:cNvPr>
          <p:cNvCxnSpPr>
            <a:cxnSpLocks/>
          </p:cNvCxnSpPr>
          <p:nvPr/>
        </p:nvCxnSpPr>
        <p:spPr>
          <a:xfrm>
            <a:off x="6619418" y="2838099"/>
            <a:ext cx="36324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5516AD1-436C-6647-F4B8-382398BACCBC}"/>
              </a:ext>
            </a:extLst>
          </p:cNvPr>
          <p:cNvSpPr txBox="1"/>
          <p:nvPr/>
        </p:nvSpPr>
        <p:spPr>
          <a:xfrm>
            <a:off x="6765294" y="2384786"/>
            <a:ext cx="3199800" cy="430887"/>
          </a:xfrm>
          <a:prstGeom prst="rect">
            <a:avLst/>
          </a:prstGeom>
          <a:noFill/>
          <a:ln>
            <a:noFill/>
          </a:ln>
        </p:spPr>
        <p:txBody>
          <a:bodyPr wrap="square" rtlCol="0">
            <a:spAutoFit/>
          </a:bodyPr>
          <a:lstStyle/>
          <a:p>
            <a:pPr algn="ctr"/>
            <a:r>
              <a:rPr lang="en-US" sz="1100" dirty="0">
                <a:solidFill>
                  <a:srgbClr val="0070C0"/>
                </a:solidFill>
                <a:latin typeface="Arial" panose="020B0604020202020204" pitchFamily="34" charset="0"/>
                <a:ea typeface="Open Sans" panose="020B0606030504020204" pitchFamily="34" charset="0"/>
                <a:cs typeface="Arial" panose="020B0604020202020204" pitchFamily="34" charset="0"/>
              </a:rPr>
              <a:t>IGCMIL gives INR ECB Loan by undertaking necessary Cross Currency Swap</a:t>
            </a:r>
            <a:endParaRPr lang="en-IN" sz="1100" dirty="0">
              <a:solidFill>
                <a:srgbClr val="0070C0"/>
              </a:solidFill>
              <a:latin typeface="Arial" panose="020B0604020202020204" pitchFamily="34" charset="0"/>
              <a:ea typeface="Open Sans" panose="020B0606030504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AFB1645D-63ED-8332-6CFD-CFBDE1F4058F}"/>
              </a:ext>
            </a:extLst>
          </p:cNvPr>
          <p:cNvCxnSpPr>
            <a:cxnSpLocks/>
          </p:cNvCxnSpPr>
          <p:nvPr/>
        </p:nvCxnSpPr>
        <p:spPr>
          <a:xfrm>
            <a:off x="6629674" y="3320531"/>
            <a:ext cx="36324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C15F464-127E-A5E0-E85E-ED74DD8F51AD}"/>
              </a:ext>
            </a:extLst>
          </p:cNvPr>
          <p:cNvCxnSpPr>
            <a:cxnSpLocks/>
          </p:cNvCxnSpPr>
          <p:nvPr/>
        </p:nvCxnSpPr>
        <p:spPr>
          <a:xfrm>
            <a:off x="6629674" y="3790756"/>
            <a:ext cx="36324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999F6CE-D8A7-9067-F378-8FA47712AF9F}"/>
              </a:ext>
            </a:extLst>
          </p:cNvPr>
          <p:cNvSpPr txBox="1"/>
          <p:nvPr/>
        </p:nvSpPr>
        <p:spPr>
          <a:xfrm>
            <a:off x="6659677" y="3359871"/>
            <a:ext cx="3632454" cy="430887"/>
          </a:xfrm>
          <a:prstGeom prst="rect">
            <a:avLst/>
          </a:prstGeom>
          <a:noFill/>
          <a:ln>
            <a:noFill/>
          </a:ln>
        </p:spPr>
        <p:txBody>
          <a:bodyPr wrap="square" rtlCol="0">
            <a:spAutoFit/>
          </a:bodyPr>
          <a:lstStyle/>
          <a:p>
            <a:pPr algn="ctr"/>
            <a:r>
              <a:rPr lang="en-US" sz="1100" dirty="0">
                <a:solidFill>
                  <a:srgbClr val="0070C0"/>
                </a:solidFill>
                <a:latin typeface="Arial" panose="020B0604020202020204" pitchFamily="34" charset="0"/>
                <a:ea typeface="Open Sans" panose="020B0606030504020204" pitchFamily="34" charset="0"/>
                <a:cs typeface="Arial" panose="020B0604020202020204" pitchFamily="34" charset="0"/>
              </a:rPr>
              <a:t>IGCMIL extend Green Financing to company engaged in Battery Swapping </a:t>
            </a:r>
            <a:endParaRPr lang="en-IN" sz="1100" dirty="0">
              <a:solidFill>
                <a:srgbClr val="0070C0"/>
              </a:solidFill>
              <a:latin typeface="Arial" panose="020B0604020202020204" pitchFamily="34" charset="0"/>
              <a:ea typeface="Open Sans" panose="020B0606030504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2417C208-011D-F127-B612-B3C3D0861E42}"/>
              </a:ext>
            </a:extLst>
          </p:cNvPr>
          <p:cNvSpPr/>
          <p:nvPr/>
        </p:nvSpPr>
        <p:spPr>
          <a:xfrm>
            <a:off x="8344783" y="4395653"/>
            <a:ext cx="3505215" cy="790237"/>
          </a:xfrm>
          <a:prstGeom prst="roundRect">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accent2">
                    <a:lumMod val="75000"/>
                  </a:schemeClr>
                </a:solidFill>
              </a:rPr>
              <a:t>IGCMIL has financed deals worth over USD 250 Mn through the above model.</a:t>
            </a:r>
          </a:p>
        </p:txBody>
      </p:sp>
      <p:sp>
        <p:nvSpPr>
          <p:cNvPr id="35" name="Rectangle: Rounded Corners 34">
            <a:extLst>
              <a:ext uri="{FF2B5EF4-FFF2-40B4-BE49-F238E27FC236}">
                <a16:creationId xmlns:a16="http://schemas.microsoft.com/office/drawing/2014/main" id="{12D06DDA-788D-BFCB-004F-D2146413117F}"/>
              </a:ext>
            </a:extLst>
          </p:cNvPr>
          <p:cNvSpPr/>
          <p:nvPr/>
        </p:nvSpPr>
        <p:spPr>
          <a:xfrm>
            <a:off x="342002" y="4380370"/>
            <a:ext cx="3632454" cy="745244"/>
          </a:xfrm>
          <a:prstGeom prst="round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accent2">
                    <a:lumMod val="75000"/>
                  </a:schemeClr>
                </a:solidFill>
              </a:rPr>
              <a:t>IGCMIL </a:t>
            </a:r>
            <a:r>
              <a:rPr lang="en-US" b="1" dirty="0">
                <a:solidFill>
                  <a:schemeClr val="accent2">
                    <a:lumMod val="75000"/>
                  </a:schemeClr>
                </a:solidFill>
              </a:rPr>
              <a:t>has achieved profitability in its 3rd quarter of its operations</a:t>
            </a:r>
            <a:endParaRPr lang="en-IN" b="1" dirty="0">
              <a:solidFill>
                <a:schemeClr val="accent2">
                  <a:lumMod val="75000"/>
                </a:schemeClr>
              </a:solidFill>
            </a:endParaRPr>
          </a:p>
        </p:txBody>
      </p:sp>
      <p:sp>
        <p:nvSpPr>
          <p:cNvPr id="2" name="Rectangle: Rounded Corners 1">
            <a:extLst>
              <a:ext uri="{FF2B5EF4-FFF2-40B4-BE49-F238E27FC236}">
                <a16:creationId xmlns:a16="http://schemas.microsoft.com/office/drawing/2014/main" id="{89B9EF70-6E03-F947-79AD-4E367268A2A4}"/>
              </a:ext>
            </a:extLst>
          </p:cNvPr>
          <p:cNvSpPr/>
          <p:nvPr/>
        </p:nvSpPr>
        <p:spPr>
          <a:xfrm>
            <a:off x="339525" y="5383486"/>
            <a:ext cx="11714721" cy="615879"/>
          </a:xfrm>
          <a:prstGeom prst="round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75000"/>
                  </a:schemeClr>
                </a:solidFill>
                <a:latin typeface="Calibri" panose="020F0502020204030204" pitchFamily="34" charset="0"/>
                <a:cs typeface="Calibri" panose="020F0502020204030204" pitchFamily="34" charset="0"/>
              </a:rPr>
              <a:t>Leveraging GIFT City’s fiscal benefits and regulatory ease, the unit aims to facilitate </a:t>
            </a:r>
          </a:p>
          <a:p>
            <a:pPr algn="ctr"/>
            <a:r>
              <a:rPr lang="en-US" b="1" dirty="0">
                <a:solidFill>
                  <a:schemeClr val="accent2">
                    <a:lumMod val="75000"/>
                  </a:schemeClr>
                </a:solidFill>
                <a:latin typeface="Calibri" panose="020F0502020204030204" pitchFamily="34" charset="0"/>
                <a:cs typeface="Calibri" panose="020F0502020204030204" pitchFamily="34" charset="0"/>
              </a:rPr>
              <a:t>USD 1 billion in transactions in the next 8-10 months</a:t>
            </a:r>
            <a:endParaRPr lang="en-IN" b="1" dirty="0">
              <a:solidFill>
                <a:schemeClr val="accent2">
                  <a:lumMod val="75000"/>
                </a:schemeClr>
              </a:solidFill>
            </a:endParaRPr>
          </a:p>
        </p:txBody>
      </p:sp>
    </p:spTree>
    <p:extLst>
      <p:ext uri="{BB962C8B-B14F-4D97-AF65-F5344CB8AC3E}">
        <p14:creationId xmlns:p14="http://schemas.microsoft.com/office/powerpoint/2010/main" val="370848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340352-2EB5-C91C-D679-BDE861B08E9F}"/>
              </a:ext>
            </a:extLst>
          </p:cNvPr>
          <p:cNvSpPr txBox="1"/>
          <p:nvPr/>
        </p:nvSpPr>
        <p:spPr>
          <a:xfrm>
            <a:off x="79829" y="98849"/>
            <a:ext cx="11303306" cy="523220"/>
          </a:xfrm>
          <a:prstGeom prst="rect">
            <a:avLst/>
          </a:prstGeom>
          <a:noFill/>
        </p:spPr>
        <p:txBody>
          <a:bodyPr wrap="square" rtlCol="0" anchor="t">
            <a:spAutoFit/>
          </a:bodyPr>
          <a:lstStyle/>
          <a:p>
            <a:pPr algn="ctr"/>
            <a:r>
              <a:rPr lang="en-US" sz="2800" b="1" dirty="0">
                <a:solidFill>
                  <a:srgbClr val="002060"/>
                </a:solidFill>
                <a:cs typeface="Arial" pitchFamily="34" charset="0"/>
              </a:rPr>
              <a:t>Investment Holdings – New Outbound Investment</a:t>
            </a:r>
          </a:p>
        </p:txBody>
      </p:sp>
      <p:grpSp>
        <p:nvGrpSpPr>
          <p:cNvPr id="4" name="Group 3">
            <a:extLst>
              <a:ext uri="{FF2B5EF4-FFF2-40B4-BE49-F238E27FC236}">
                <a16:creationId xmlns:a16="http://schemas.microsoft.com/office/drawing/2014/main" id="{A2D96EB4-37E5-FD89-BAEC-A27DAD44B7CD}"/>
              </a:ext>
            </a:extLst>
          </p:cNvPr>
          <p:cNvGrpSpPr/>
          <p:nvPr/>
        </p:nvGrpSpPr>
        <p:grpSpPr>
          <a:xfrm>
            <a:off x="124060" y="4968631"/>
            <a:ext cx="11448815" cy="909547"/>
            <a:chOff x="1019092" y="4492060"/>
            <a:chExt cx="9784539" cy="1102631"/>
          </a:xfrm>
        </p:grpSpPr>
        <p:sp>
          <p:nvSpPr>
            <p:cNvPr id="5" name="TextBox 4">
              <a:extLst>
                <a:ext uri="{FF2B5EF4-FFF2-40B4-BE49-F238E27FC236}">
                  <a16:creationId xmlns:a16="http://schemas.microsoft.com/office/drawing/2014/main" id="{DBAC1D98-EB8A-1009-0A59-EEA832CF5632}"/>
                </a:ext>
              </a:extLst>
            </p:cNvPr>
            <p:cNvSpPr txBox="1"/>
            <p:nvPr/>
          </p:nvSpPr>
          <p:spPr>
            <a:xfrm>
              <a:off x="4332213" y="4556130"/>
              <a:ext cx="2277208" cy="338554"/>
            </a:xfrm>
            <a:prstGeom prst="rect">
              <a:avLst/>
            </a:prstGeom>
            <a:noFill/>
          </p:spPr>
          <p:txBody>
            <a:bodyPr wrap="square" rtlCol="0">
              <a:spAutoFit/>
            </a:bodyPr>
            <a:lstStyle/>
            <a:p>
              <a:r>
                <a:rPr lang="en-IN" sz="1400" dirty="0">
                  <a:latin typeface="Calibri" panose="020F0502020204030204" pitchFamily="34" charset="0"/>
                  <a:ea typeface="Calibri" panose="020F0502020204030204" pitchFamily="34" charset="0"/>
                  <a:cs typeface="Calibri" panose="020F0502020204030204" pitchFamily="34" charset="0"/>
                </a:rPr>
                <a:t>USD 78.31 Mn </a:t>
              </a:r>
            </a:p>
          </p:txBody>
        </p:sp>
        <p:grpSp>
          <p:nvGrpSpPr>
            <p:cNvPr id="6" name="Group 5">
              <a:extLst>
                <a:ext uri="{FF2B5EF4-FFF2-40B4-BE49-F238E27FC236}">
                  <a16:creationId xmlns:a16="http://schemas.microsoft.com/office/drawing/2014/main" id="{21142E3C-9BE4-9A1B-1E83-AB2E34C51CE6}"/>
                </a:ext>
              </a:extLst>
            </p:cNvPr>
            <p:cNvGrpSpPr/>
            <p:nvPr/>
          </p:nvGrpSpPr>
          <p:grpSpPr>
            <a:xfrm>
              <a:off x="1019092" y="4492060"/>
              <a:ext cx="9784539" cy="1102631"/>
              <a:chOff x="1449831" y="4489938"/>
              <a:chExt cx="9784539" cy="1102631"/>
            </a:xfrm>
          </p:grpSpPr>
          <p:pic>
            <p:nvPicPr>
              <p:cNvPr id="8" name="Picture 2" descr="SUN Mobility">
                <a:extLst>
                  <a:ext uri="{FF2B5EF4-FFF2-40B4-BE49-F238E27FC236}">
                    <a16:creationId xmlns:a16="http://schemas.microsoft.com/office/drawing/2014/main" id="{799C1C2D-18C9-AFEE-BC35-91B7B861F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333" y="4489938"/>
                <a:ext cx="3394037" cy="11026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 up of a logo&#10;&#10;Description automatically generated">
                <a:extLst>
                  <a:ext uri="{FF2B5EF4-FFF2-40B4-BE49-F238E27FC236}">
                    <a16:creationId xmlns:a16="http://schemas.microsoft.com/office/drawing/2014/main" id="{F114A267-3F29-0B5B-D268-130E8E037892}"/>
                  </a:ext>
                </a:extLst>
              </p:cNvPr>
              <p:cNvPicPr>
                <a:picLocks noChangeAspect="1"/>
              </p:cNvPicPr>
              <p:nvPr/>
            </p:nvPicPr>
            <p:blipFill>
              <a:blip r:embed="rId4"/>
              <a:stretch>
                <a:fillRect/>
              </a:stretch>
            </p:blipFill>
            <p:spPr>
              <a:xfrm>
                <a:off x="1449831" y="4747064"/>
                <a:ext cx="2381582" cy="704948"/>
              </a:xfrm>
              <a:prstGeom prst="rect">
                <a:avLst/>
              </a:prstGeom>
            </p:spPr>
          </p:pic>
          <p:sp>
            <p:nvSpPr>
              <p:cNvPr id="10" name="Arrow: Right 9">
                <a:extLst>
                  <a:ext uri="{FF2B5EF4-FFF2-40B4-BE49-F238E27FC236}">
                    <a16:creationId xmlns:a16="http://schemas.microsoft.com/office/drawing/2014/main" id="{53FC1333-01BC-5744-C0A3-2926CD600843}"/>
                  </a:ext>
                </a:extLst>
              </p:cNvPr>
              <p:cNvSpPr/>
              <p:nvPr/>
            </p:nvSpPr>
            <p:spPr>
              <a:xfrm>
                <a:off x="4178611" y="4995571"/>
                <a:ext cx="3205114" cy="3582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Calibri" panose="020F0502020204030204" pitchFamily="34" charset="0"/>
                  <a:ea typeface="Calibri" panose="020F0502020204030204" pitchFamily="34" charset="0"/>
                  <a:cs typeface="Calibri" panose="020F0502020204030204" pitchFamily="34" charset="0"/>
                </a:endParaRPr>
              </a:p>
            </p:txBody>
          </p:sp>
        </p:grpSp>
      </p:grpSp>
      <p:cxnSp>
        <p:nvCxnSpPr>
          <p:cNvPr id="12" name="Straight Connector 11">
            <a:extLst>
              <a:ext uri="{FF2B5EF4-FFF2-40B4-BE49-F238E27FC236}">
                <a16:creationId xmlns:a16="http://schemas.microsoft.com/office/drawing/2014/main" id="{3F143B77-6160-28FE-FDBC-3AA3AD6F59CE}"/>
              </a:ext>
            </a:extLst>
          </p:cNvPr>
          <p:cNvCxnSpPr/>
          <p:nvPr/>
        </p:nvCxnSpPr>
        <p:spPr>
          <a:xfrm>
            <a:off x="6096000" y="1324947"/>
            <a:ext cx="0" cy="34709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EB2CADF-ED17-BDA6-9C32-D13A1F34C3E0}"/>
              </a:ext>
            </a:extLst>
          </p:cNvPr>
          <p:cNvSpPr txBox="1"/>
          <p:nvPr/>
        </p:nvSpPr>
        <p:spPr>
          <a:xfrm>
            <a:off x="709127" y="1140281"/>
            <a:ext cx="4963885" cy="36933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IN" dirty="0"/>
              <a:t>Existing Investment Holding Structure of IndianOil</a:t>
            </a:r>
          </a:p>
        </p:txBody>
      </p:sp>
      <p:sp>
        <p:nvSpPr>
          <p:cNvPr id="14" name="TextBox 13">
            <a:extLst>
              <a:ext uri="{FF2B5EF4-FFF2-40B4-BE49-F238E27FC236}">
                <a16:creationId xmlns:a16="http://schemas.microsoft.com/office/drawing/2014/main" id="{14189CF5-9C03-575B-D0E8-2AF51A1DC8ED}"/>
              </a:ext>
            </a:extLst>
          </p:cNvPr>
          <p:cNvSpPr txBox="1"/>
          <p:nvPr/>
        </p:nvSpPr>
        <p:spPr>
          <a:xfrm>
            <a:off x="6396621" y="1135767"/>
            <a:ext cx="508111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IN" dirty="0"/>
              <a:t>Proposed Investment Holding Structure of IndianOil</a:t>
            </a:r>
          </a:p>
        </p:txBody>
      </p:sp>
      <p:pic>
        <p:nvPicPr>
          <p:cNvPr id="16" name="Content Placeholder 2">
            <a:extLst>
              <a:ext uri="{FF2B5EF4-FFF2-40B4-BE49-F238E27FC236}">
                <a16:creationId xmlns:a16="http://schemas.microsoft.com/office/drawing/2014/main" id="{DA120064-DF26-D46A-F625-E4CB219B54E4}"/>
              </a:ext>
            </a:extLst>
          </p:cNvPr>
          <p:cNvPicPr>
            <a:picLocks noChangeAspect="1"/>
          </p:cNvPicPr>
          <p:nvPr/>
        </p:nvPicPr>
        <p:blipFill>
          <a:blip r:embed="rId5"/>
          <a:stretch>
            <a:fillRect/>
          </a:stretch>
        </p:blipFill>
        <p:spPr>
          <a:xfrm>
            <a:off x="266194" y="1562707"/>
            <a:ext cx="5705389" cy="3470988"/>
          </a:xfrm>
          <a:prstGeom prst="rect">
            <a:avLst/>
          </a:prstGeom>
        </p:spPr>
      </p:pic>
      <p:graphicFrame>
        <p:nvGraphicFramePr>
          <p:cNvPr id="17" name="Diagram 16">
            <a:extLst>
              <a:ext uri="{FF2B5EF4-FFF2-40B4-BE49-F238E27FC236}">
                <a16:creationId xmlns:a16="http://schemas.microsoft.com/office/drawing/2014/main" id="{32E7B881-5112-82B6-2335-2C22DFB955E3}"/>
              </a:ext>
            </a:extLst>
          </p:cNvPr>
          <p:cNvGraphicFramePr/>
          <p:nvPr>
            <p:extLst>
              <p:ext uri="{D42A27DB-BD31-4B8C-83A1-F6EECF244321}">
                <p14:modId xmlns:p14="http://schemas.microsoft.com/office/powerpoint/2010/main" val="224282658"/>
              </p:ext>
            </p:extLst>
          </p:nvPr>
        </p:nvGraphicFramePr>
        <p:xfrm>
          <a:off x="6220418" y="1887981"/>
          <a:ext cx="5433516" cy="30183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CC35665D-B9A1-7624-DD3C-B932DC0E38CA}"/>
              </a:ext>
            </a:extLst>
          </p:cNvPr>
          <p:cNvSpPr txBox="1"/>
          <p:nvPr/>
        </p:nvSpPr>
        <p:spPr>
          <a:xfrm>
            <a:off x="124061" y="5946563"/>
            <a:ext cx="11925064" cy="692497"/>
          </a:xfrm>
          <a:prstGeom prst="rect">
            <a:avLst/>
          </a:prstGeom>
          <a:noFill/>
        </p:spPr>
        <p:txBody>
          <a:bodyPr wrap="square">
            <a:spAutoFit/>
          </a:bodyPr>
          <a:lstStyle/>
          <a:p>
            <a:pPr algn="just"/>
            <a:r>
              <a:rPr lang="en-US" sz="1300" b="0" i="0" dirty="0">
                <a:solidFill>
                  <a:srgbClr val="C00000"/>
                </a:solidFill>
                <a:effectLst/>
                <a:latin typeface="Poppins" panose="00000500000000000000" pitchFamily="2" charset="0"/>
              </a:rPr>
              <a:t>SUN Mobility's vision is to create a universal network of interoperable energy infrastructure to accelerate the mass adoption of electric mobility. They have collaborated with vehicle manufacturers (OEMs), battery cell technology providers, fleet operators/aggregators, Energy infrastructure companies (Discoms and Oil &amp; Gas players) and cities across the ecosystem to enable the quicker adoption of EV across globe.</a:t>
            </a:r>
            <a:endParaRPr lang="en-IN" sz="1300" dirty="0">
              <a:solidFill>
                <a:srgbClr val="C00000"/>
              </a:solidFill>
            </a:endParaRPr>
          </a:p>
        </p:txBody>
      </p:sp>
    </p:spTree>
    <p:extLst>
      <p:ext uri="{BB962C8B-B14F-4D97-AF65-F5344CB8AC3E}">
        <p14:creationId xmlns:p14="http://schemas.microsoft.com/office/powerpoint/2010/main" val="427382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6" descr="Roadway headed towards an interesting rock formation">
            <a:extLst>
              <a:ext uri="{FF2B5EF4-FFF2-40B4-BE49-F238E27FC236}">
                <a16:creationId xmlns:a16="http://schemas.microsoft.com/office/drawing/2014/main" id="{F4A8D284-D609-6BF2-B2AB-0F9D5D696C0D}"/>
              </a:ext>
            </a:extLst>
          </p:cNvPr>
          <p:cNvPicPr>
            <a:picLocks noChangeAspect="1"/>
          </p:cNvPicPr>
          <p:nvPr/>
        </p:nvPicPr>
        <p:blipFill rotWithShape="1">
          <a:blip r:embed="rId3"/>
          <a:srcRect r="5882" b="-1"/>
          <a:stretch/>
        </p:blipFill>
        <p:spPr>
          <a:xfrm>
            <a:off x="1" y="10"/>
            <a:ext cx="9669642" cy="6857990"/>
          </a:xfrm>
          <a:prstGeom prst="rect">
            <a:avLst/>
          </a:prstGeom>
        </p:spPr>
      </p:pic>
      <p:sp>
        <p:nvSpPr>
          <p:cNvPr id="10"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DD9D25A7-9C55-12CD-270E-29B3C2B062FB}"/>
              </a:ext>
            </a:extLst>
          </p:cNvPr>
          <p:cNvSpPr txBox="1">
            <a:spLocks/>
          </p:cNvSpPr>
          <p:nvPr/>
        </p:nvSpPr>
        <p:spPr>
          <a:xfrm>
            <a:off x="7935402" y="743447"/>
            <a:ext cx="3445765" cy="3692028"/>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200" b="1">
                <a:ln w="0"/>
                <a:solidFill>
                  <a:schemeClr val="bg1"/>
                </a:solidFill>
              </a:rPr>
              <a:t>Journey Ahead </a:t>
            </a:r>
          </a:p>
          <a:p>
            <a:pPr>
              <a:spcAft>
                <a:spcPts val="600"/>
              </a:spcAft>
            </a:pPr>
            <a:endParaRPr lang="en-US" sz="5200" b="1">
              <a:ln w="0"/>
              <a:solidFill>
                <a:schemeClr val="bg1"/>
              </a:solidFill>
            </a:endParaRPr>
          </a:p>
          <a:p>
            <a:pPr>
              <a:spcAft>
                <a:spcPts val="600"/>
              </a:spcAft>
            </a:pPr>
            <a:r>
              <a:rPr lang="en-US" sz="5200" b="1">
                <a:ln w="0"/>
                <a:solidFill>
                  <a:schemeClr val="bg1"/>
                </a:solidFill>
              </a:rPr>
              <a:t> </a:t>
            </a:r>
          </a:p>
        </p:txBody>
      </p:sp>
    </p:spTree>
    <p:extLst>
      <p:ext uri="{BB962C8B-B14F-4D97-AF65-F5344CB8AC3E}">
        <p14:creationId xmlns:p14="http://schemas.microsoft.com/office/powerpoint/2010/main" val="236781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7D6C51-88EB-3942-61E0-65587BAFEA14}"/>
              </a:ext>
            </a:extLst>
          </p:cNvPr>
          <p:cNvSpPr txBox="1"/>
          <p:nvPr/>
        </p:nvSpPr>
        <p:spPr>
          <a:xfrm>
            <a:off x="181707" y="915768"/>
            <a:ext cx="11828585" cy="978729"/>
          </a:xfrm>
          <a:prstGeom prst="rect">
            <a:avLst/>
          </a:prstGeom>
          <a:noFill/>
        </p:spPr>
        <p:txBody>
          <a:bodyPr wrap="square">
            <a:spAutoFit/>
          </a:bodyPr>
          <a:lstStyle/>
          <a:p>
            <a:pPr marL="285750" indent="-285750" algn="just">
              <a:spcBef>
                <a:spcPct val="20000"/>
              </a:spcBef>
              <a:buClr>
                <a:srgbClr val="1F497D"/>
              </a:buClr>
              <a:buFont typeface="Wingdings" panose="05000000000000000000" pitchFamily="2" charset="2"/>
              <a:buChar char="v"/>
              <a:defRPr/>
            </a:pPr>
            <a:r>
              <a:rPr lang="en-US" dirty="0">
                <a:solidFill>
                  <a:srgbClr val="002060"/>
                </a:solidFill>
                <a:latin typeface="Calibri" panose="020F0502020204030204" pitchFamily="34" charset="0"/>
                <a:cs typeface="Calibri" panose="020F0502020204030204" pitchFamily="34" charset="0"/>
              </a:rPr>
              <a:t>IndianOil will be expanding its horizon and explore other business areas which can be carried out through GIFT City that can provide value addition to the corporation. Currently, IndianOil is working on following areas: </a:t>
            </a:r>
            <a:endParaRPr lang="en-US" b="1" dirty="0">
              <a:solidFill>
                <a:srgbClr val="002060"/>
              </a:solidFill>
              <a:latin typeface="Calibri" panose="020F0502020204030204" pitchFamily="34" charset="0"/>
              <a:cs typeface="Calibri" panose="020F0502020204030204" pitchFamily="34" charset="0"/>
            </a:endParaRPr>
          </a:p>
          <a:p>
            <a:pPr marL="285750" indent="-285750" algn="just">
              <a:spcBef>
                <a:spcPct val="20000"/>
              </a:spcBef>
              <a:buClr>
                <a:srgbClr val="1F497D"/>
              </a:buClr>
              <a:buFont typeface="Wingdings" panose="05000000000000000000" pitchFamily="2" charset="2"/>
              <a:buChar char="v"/>
              <a:defRPr/>
            </a:pPr>
            <a:endParaRPr lang="en-IN" b="1"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A545A1A-ED6C-6E5E-8493-09A502DA485A}"/>
              </a:ext>
            </a:extLst>
          </p:cNvPr>
          <p:cNvSpPr txBox="1"/>
          <p:nvPr/>
        </p:nvSpPr>
        <p:spPr>
          <a:xfrm>
            <a:off x="1535185" y="232156"/>
            <a:ext cx="8414158" cy="47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lIns="91440" tIns="45720" rIns="91440" bIns="45720" numCol="1" spcCol="0" rtlCol="0" fromWordArt="0" anchor="b" anchorCtr="0" forceAA="0" compatLnSpc="1">
            <a:prstTxWarp prst="textNoShape">
              <a:avLst/>
            </a:prstTxWarp>
            <a:normAutofit fontScale="92500" lnSpcReduction="20000"/>
          </a:bodyPr>
          <a:lstStyle/>
          <a:p>
            <a:pPr algn="ctr">
              <a:spcBef>
                <a:spcPct val="0"/>
              </a:spcBef>
              <a:spcAft>
                <a:spcPts val="600"/>
              </a:spcAft>
            </a:pPr>
            <a:r>
              <a:rPr lang="en-US" sz="3200" b="1" kern="1200" dirty="0">
                <a:solidFill>
                  <a:srgbClr val="002060"/>
                </a:solidFill>
                <a:latin typeface="Calibri"/>
                <a:ea typeface="+mj-ea"/>
                <a:cs typeface="Calibri"/>
              </a:rPr>
              <a:t>Journey Ahead for IndianOil in GIFT City</a:t>
            </a:r>
            <a:endParaRPr lang="en-US" sz="3200" b="1" kern="1200" dirty="0">
              <a:solidFill>
                <a:srgbClr val="002060"/>
              </a:solidFill>
              <a:latin typeface="Calibri" panose="020F0502020204030204" pitchFamily="34" charset="0"/>
              <a:ea typeface="+mj-ea"/>
              <a:cs typeface="Calibri" panose="020F0502020204030204" pitchFamily="34" charset="0"/>
            </a:endParaRPr>
          </a:p>
        </p:txBody>
      </p:sp>
      <p:graphicFrame>
        <p:nvGraphicFramePr>
          <p:cNvPr id="2" name="Diagram 1">
            <a:extLst>
              <a:ext uri="{FF2B5EF4-FFF2-40B4-BE49-F238E27FC236}">
                <a16:creationId xmlns:a16="http://schemas.microsoft.com/office/drawing/2014/main" id="{C29E9F57-A5D8-0396-66F2-E3D6DACFE823}"/>
              </a:ext>
            </a:extLst>
          </p:cNvPr>
          <p:cNvGraphicFramePr/>
          <p:nvPr>
            <p:extLst>
              <p:ext uri="{D42A27DB-BD31-4B8C-83A1-F6EECF244321}">
                <p14:modId xmlns:p14="http://schemas.microsoft.com/office/powerpoint/2010/main" val="3856824540"/>
              </p:ext>
            </p:extLst>
          </p:nvPr>
        </p:nvGraphicFramePr>
        <p:xfrm>
          <a:off x="372304" y="1945678"/>
          <a:ext cx="11447390" cy="491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9168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5996</TotalTime>
  <Words>3870</Words>
  <Application>Microsoft Office PowerPoint</Application>
  <PresentationFormat>Widescreen</PresentationFormat>
  <Paragraphs>225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Candara</vt:lpstr>
      <vt:lpstr>Poppins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KAPUR, ACHINT (कपूर, अचिंत)</dc:creator>
  <cp:lastModifiedBy>KAPUR, ACHINT (कपूर, अचिंत)</cp:lastModifiedBy>
  <cp:revision>36</cp:revision>
  <cp:lastPrinted>2024-02-19T12:29:46Z</cp:lastPrinted>
  <dcterms:created xsi:type="dcterms:W3CDTF">2023-09-20T05:14:14Z</dcterms:created>
  <dcterms:modified xsi:type="dcterms:W3CDTF">2025-02-06T05:05:40Z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4386db-b67f-4e27-9809-0714f58b9243_Enabled">
    <vt:lpwstr>true</vt:lpwstr>
  </property>
  <property fmtid="{D5CDD505-2E9C-101B-9397-08002B2CF9AE}" pid="3" name="MSIP_Label_174386db-b67f-4e27-9809-0714f58b9243_SetDate">
    <vt:lpwstr>2024-02-08T08:41:30Z</vt:lpwstr>
  </property>
  <property fmtid="{D5CDD505-2E9C-101B-9397-08002B2CF9AE}" pid="4" name="MSIP_Label_174386db-b67f-4e27-9809-0714f58b9243_Method">
    <vt:lpwstr>Standard</vt:lpwstr>
  </property>
  <property fmtid="{D5CDD505-2E9C-101B-9397-08002B2CF9AE}" pid="5" name="MSIP_Label_174386db-b67f-4e27-9809-0714f58b9243_Name">
    <vt:lpwstr>General</vt:lpwstr>
  </property>
  <property fmtid="{D5CDD505-2E9C-101B-9397-08002B2CF9AE}" pid="6" name="MSIP_Label_174386db-b67f-4e27-9809-0714f58b9243_SiteId">
    <vt:lpwstr>a2f14507-fab7-4185-9f8d-bbb265ce04e5</vt:lpwstr>
  </property>
  <property fmtid="{D5CDD505-2E9C-101B-9397-08002B2CF9AE}" pid="7" name="MSIP_Label_174386db-b67f-4e27-9809-0714f58b9243_ActionId">
    <vt:lpwstr>6e694816-f6a4-409f-8b57-c4de12287f39</vt:lpwstr>
  </property>
  <property fmtid="{D5CDD505-2E9C-101B-9397-08002B2CF9AE}" pid="8" name="MSIP_Label_174386db-b67f-4e27-9809-0714f58b9243_ContentBits">
    <vt:lpwstr>0</vt:lpwstr>
  </property>
</Properties>
</file>