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94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9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408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1086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408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1086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408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408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8751" y="57910"/>
            <a:ext cx="8481060" cy="680008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56E6-5866-4616-B22F-1A0A260641E4}" type="datetimeFigureOut">
              <a:rPr lang="en-IN" smtClean="0"/>
              <a:t>18-07-2025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4C35-E125-4E80-9FE9-4A8264DF6C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91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800" y="383540"/>
            <a:ext cx="6228715" cy="749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408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2067" y="1187907"/>
            <a:ext cx="11048542" cy="448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1086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ifsca.gov.in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png"/><Relationship Id="rId4" Type="http://schemas.openxmlformats.org/officeDocument/2006/relationships/image" Target="../media/image16.jp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fsca.gov.in/Document/Legal/final-circular-on-framework-for-ancillary-services-at-ifscs1002202109575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1155" y="5390794"/>
            <a:ext cx="4641215" cy="62357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746885" marR="5080" indent="-1734820">
              <a:lnSpc>
                <a:spcPts val="2300"/>
              </a:lnSpc>
              <a:spcBef>
                <a:spcPts val="260"/>
              </a:spcBef>
            </a:pPr>
            <a:r>
              <a:rPr sz="2000" b="1" spc="-10" dirty="0">
                <a:latin typeface="Palatino Linotype"/>
                <a:cs typeface="Palatino Linotype"/>
              </a:rPr>
              <a:t>International</a:t>
            </a:r>
            <a:r>
              <a:rPr sz="2000" b="1" spc="-70" dirty="0">
                <a:latin typeface="Palatino Linotype"/>
                <a:cs typeface="Palatino Linotype"/>
              </a:rPr>
              <a:t> </a:t>
            </a:r>
            <a:r>
              <a:rPr sz="2000" b="1" dirty="0">
                <a:latin typeface="Palatino Linotype"/>
                <a:cs typeface="Palatino Linotype"/>
              </a:rPr>
              <a:t>Financial</a:t>
            </a:r>
            <a:r>
              <a:rPr sz="2000" b="1" spc="-65" dirty="0">
                <a:latin typeface="Palatino Linotype"/>
                <a:cs typeface="Palatino Linotype"/>
              </a:rPr>
              <a:t> </a:t>
            </a:r>
            <a:r>
              <a:rPr sz="2000" b="1" dirty="0">
                <a:latin typeface="Palatino Linotype"/>
                <a:cs typeface="Palatino Linotype"/>
              </a:rPr>
              <a:t>Services</a:t>
            </a:r>
            <a:r>
              <a:rPr sz="2000" b="1" spc="-20" dirty="0">
                <a:latin typeface="Palatino Linotype"/>
                <a:cs typeface="Palatino Linotype"/>
              </a:rPr>
              <a:t> </a:t>
            </a:r>
            <a:r>
              <a:rPr sz="2000" b="1" spc="-10" dirty="0">
                <a:latin typeface="Palatino Linotype"/>
                <a:cs typeface="Palatino Linotype"/>
              </a:rPr>
              <a:t>Centres Authority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4768" y="5969914"/>
            <a:ext cx="4217670" cy="54229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873125" marR="5080" indent="-861060">
              <a:lnSpc>
                <a:spcPts val="1910"/>
              </a:lnSpc>
              <a:spcBef>
                <a:spcPts val="370"/>
              </a:spcBef>
            </a:pPr>
            <a:r>
              <a:rPr sz="1800" dirty="0">
                <a:latin typeface="Palatino Linotype"/>
                <a:cs typeface="Palatino Linotype"/>
              </a:rPr>
              <a:t>Ministry</a:t>
            </a:r>
            <a:r>
              <a:rPr sz="1800" spc="-50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Finance,</a:t>
            </a:r>
            <a:r>
              <a:rPr sz="1800" spc="-70" dirty="0">
                <a:latin typeface="Palatino Linotype"/>
                <a:cs typeface="Palatino Linotype"/>
              </a:rPr>
              <a:t> </a:t>
            </a:r>
            <a:r>
              <a:rPr sz="1800" spc="-20" dirty="0">
                <a:latin typeface="Palatino Linotype"/>
                <a:cs typeface="Palatino Linotype"/>
              </a:rPr>
              <a:t>Government</a:t>
            </a:r>
            <a:r>
              <a:rPr sz="1800" spc="-1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of</a:t>
            </a:r>
            <a:r>
              <a:rPr sz="1800" spc="-2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India </a:t>
            </a:r>
            <a:r>
              <a:rPr sz="1800" dirty="0">
                <a:latin typeface="Palatino Linotype"/>
                <a:cs typeface="Palatino Linotype"/>
              </a:rPr>
              <a:t>GIFT</a:t>
            </a:r>
            <a:r>
              <a:rPr sz="1800" spc="-80" dirty="0">
                <a:latin typeface="Palatino Linotype"/>
                <a:cs typeface="Palatino Linotype"/>
              </a:rPr>
              <a:t> City,</a:t>
            </a:r>
            <a:r>
              <a:rPr sz="1800" spc="-65" dirty="0">
                <a:latin typeface="Palatino Linotype"/>
                <a:cs typeface="Palatino Linotype"/>
              </a:rPr>
              <a:t> </a:t>
            </a:r>
            <a:r>
              <a:rPr sz="1800" dirty="0">
                <a:latin typeface="Palatino Linotype"/>
                <a:cs typeface="Palatino Linotype"/>
              </a:rPr>
              <a:t>Gujarat,</a:t>
            </a:r>
            <a:r>
              <a:rPr sz="1800" spc="-35" dirty="0">
                <a:latin typeface="Palatino Linotype"/>
                <a:cs typeface="Palatino Linotype"/>
              </a:rPr>
              <a:t> </a:t>
            </a:r>
            <a:r>
              <a:rPr sz="1800" spc="-10" dirty="0">
                <a:latin typeface="Palatino Linotype"/>
                <a:cs typeface="Palatino Linotype"/>
              </a:rPr>
              <a:t>India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7496" y="6452717"/>
            <a:ext cx="171703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0" dirty="0">
                <a:solidFill>
                  <a:srgbClr val="0462C1"/>
                </a:solidFill>
                <a:uFill>
                  <a:solidFill>
                    <a:srgbClr val="0461C1"/>
                  </a:solidFill>
                </a:uFill>
                <a:latin typeface="Palatino Linotype"/>
                <a:cs typeface="Palatino Linotype"/>
                <a:hlinkClick r:id="rId2"/>
              </a:rPr>
              <a:t>www.ifsca.gov.in</a:t>
            </a:r>
            <a:endParaRPr sz="1800">
              <a:latin typeface="Palatino Linotype"/>
              <a:cs typeface="Palatino Linotyp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55052" y="169163"/>
            <a:ext cx="4537075" cy="1045844"/>
            <a:chOff x="7655052" y="169163"/>
            <a:chExt cx="4537075" cy="1045844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5052" y="329184"/>
              <a:ext cx="3386328" cy="73914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041380" y="169163"/>
              <a:ext cx="1150620" cy="1045464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493634" y="894410"/>
            <a:ext cx="4394200" cy="371538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 indent="-164465" algn="ctr">
              <a:lnSpc>
                <a:spcPct val="90000"/>
              </a:lnSpc>
              <a:spcBef>
                <a:spcPts val="635"/>
              </a:spcBef>
            </a:pPr>
            <a:r>
              <a:rPr sz="4400" b="1" spc="-10" dirty="0">
                <a:solidFill>
                  <a:srgbClr val="4470C4"/>
                </a:solidFill>
                <a:latin typeface="Palatino Linotype"/>
                <a:cs typeface="Palatino Linotype"/>
              </a:rPr>
              <a:t>Ancillary </a:t>
            </a:r>
            <a:r>
              <a:rPr sz="4400" b="1" dirty="0">
                <a:solidFill>
                  <a:srgbClr val="4470C4"/>
                </a:solidFill>
                <a:latin typeface="Palatino Linotype"/>
                <a:cs typeface="Palatino Linotype"/>
              </a:rPr>
              <a:t>Services@</a:t>
            </a:r>
            <a:r>
              <a:rPr sz="4400" b="1" spc="-45" dirty="0">
                <a:solidFill>
                  <a:srgbClr val="4470C4"/>
                </a:solidFill>
                <a:latin typeface="Palatino Linotype"/>
                <a:cs typeface="Palatino Linotype"/>
              </a:rPr>
              <a:t> </a:t>
            </a:r>
            <a:r>
              <a:rPr sz="4400" b="1" spc="-20" dirty="0">
                <a:solidFill>
                  <a:srgbClr val="4470C4"/>
                </a:solidFill>
                <a:latin typeface="Palatino Linotype"/>
                <a:cs typeface="Palatino Linotype"/>
              </a:rPr>
              <a:t>GIFT </a:t>
            </a:r>
            <a:r>
              <a:rPr sz="4400" b="1" dirty="0">
                <a:solidFill>
                  <a:srgbClr val="4470C4"/>
                </a:solidFill>
                <a:latin typeface="Palatino Linotype"/>
                <a:cs typeface="Palatino Linotype"/>
              </a:rPr>
              <a:t>IFSC</a:t>
            </a:r>
            <a:r>
              <a:rPr sz="4400" b="1" spc="-55" dirty="0">
                <a:solidFill>
                  <a:srgbClr val="4470C4"/>
                </a:solidFill>
                <a:latin typeface="Palatino Linotype"/>
                <a:cs typeface="Palatino Linotype"/>
              </a:rPr>
              <a:t> </a:t>
            </a:r>
            <a:r>
              <a:rPr sz="4400" b="1" dirty="0">
                <a:solidFill>
                  <a:srgbClr val="4470C4"/>
                </a:solidFill>
                <a:latin typeface="Palatino Linotype"/>
                <a:cs typeface="Palatino Linotype"/>
              </a:rPr>
              <a:t>-</a:t>
            </a:r>
            <a:r>
              <a:rPr sz="4400" b="1" spc="305" dirty="0">
                <a:solidFill>
                  <a:srgbClr val="4470C4"/>
                </a:solidFill>
                <a:latin typeface="Palatino Linotype"/>
                <a:cs typeface="Palatino Linotype"/>
              </a:rPr>
              <a:t> </a:t>
            </a:r>
            <a:r>
              <a:rPr sz="4400" b="1" spc="-10" dirty="0">
                <a:solidFill>
                  <a:srgbClr val="4470C4"/>
                </a:solidFill>
                <a:latin typeface="Palatino Linotype"/>
                <a:cs typeface="Palatino Linotype"/>
              </a:rPr>
              <a:t>India’s Maiden International </a:t>
            </a:r>
            <a:r>
              <a:rPr sz="4400" b="1" dirty="0">
                <a:solidFill>
                  <a:srgbClr val="4470C4"/>
                </a:solidFill>
                <a:latin typeface="Palatino Linotype"/>
                <a:cs typeface="Palatino Linotype"/>
              </a:rPr>
              <a:t>F</a:t>
            </a:r>
            <a:r>
              <a:rPr sz="4400" b="1" u="sng" dirty="0">
                <a:solidFill>
                  <a:srgbClr val="4470C4"/>
                </a:solidFill>
                <a:uFill>
                  <a:solidFill>
                    <a:srgbClr val="D3D3D3"/>
                  </a:solidFill>
                </a:uFill>
                <a:latin typeface="Palatino Linotype"/>
                <a:cs typeface="Palatino Linotype"/>
              </a:rPr>
              <a:t>inancial</a:t>
            </a:r>
            <a:r>
              <a:rPr sz="4400" b="1" u="sng" spc="-75" dirty="0">
                <a:solidFill>
                  <a:srgbClr val="4470C4"/>
                </a:solidFill>
                <a:uFill>
                  <a:solidFill>
                    <a:srgbClr val="D3D3D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4400" b="1" u="sng" spc="-10" dirty="0">
                <a:solidFill>
                  <a:srgbClr val="4470C4"/>
                </a:solidFill>
                <a:uFill>
                  <a:solidFill>
                    <a:srgbClr val="D3D3D3"/>
                  </a:solidFill>
                </a:uFill>
                <a:latin typeface="Palatino Linotype"/>
                <a:cs typeface="Palatino Linotype"/>
              </a:rPr>
              <a:t>Centre </a:t>
            </a:r>
            <a:endParaRPr sz="4400">
              <a:latin typeface="Palatino Linotype"/>
              <a:cs typeface="Palatino Linotyp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95684" y="6399377"/>
            <a:ext cx="80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78787"/>
                </a:solidFill>
                <a:latin typeface="Yu Gothic UI Light"/>
                <a:cs typeface="Yu Gothic UI Light"/>
              </a:rPr>
              <a:t>1</a:t>
            </a:r>
            <a:endParaRPr sz="1200">
              <a:latin typeface="Yu Gothic UI Light"/>
              <a:cs typeface="Yu Gothic UI Light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6144767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CC92-8C22-8693-8AB5-A6CD2C8E4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55600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592962"/>
            <a:ext cx="3383915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65"/>
              </a:lnSpc>
              <a:spcBef>
                <a:spcPts val="95"/>
              </a:spcBef>
            </a:pPr>
            <a:r>
              <a:rPr sz="2800" b="1" u="sng" dirty="0">
                <a:solidFill>
                  <a:srgbClr val="001F5F"/>
                </a:solidFill>
                <a:uFill>
                  <a:solidFill>
                    <a:srgbClr val="FFC000"/>
                  </a:solidFill>
                </a:uFill>
                <a:latin typeface="Cambria"/>
                <a:cs typeface="Cambria"/>
              </a:rPr>
              <a:t>The</a:t>
            </a:r>
            <a:r>
              <a:rPr sz="2800" b="1" u="sng" spc="-55" dirty="0">
                <a:solidFill>
                  <a:srgbClr val="001F5F"/>
                </a:solidFill>
                <a:uFill>
                  <a:solidFill>
                    <a:srgbClr val="FFC000"/>
                  </a:solidFill>
                </a:uFill>
                <a:latin typeface="Cambria"/>
                <a:cs typeface="Cambria"/>
              </a:rPr>
              <a:t> </a:t>
            </a:r>
            <a:r>
              <a:rPr sz="2800" b="1" u="sng" dirty="0">
                <a:solidFill>
                  <a:srgbClr val="001F5F"/>
                </a:solidFill>
                <a:uFill>
                  <a:solidFill>
                    <a:srgbClr val="FFC000"/>
                  </a:solidFill>
                </a:uFill>
                <a:latin typeface="Cambria"/>
                <a:cs typeface="Cambria"/>
              </a:rPr>
              <a:t>New</a:t>
            </a:r>
            <a:r>
              <a:rPr sz="2800" b="1" u="sng" spc="-70" dirty="0">
                <a:solidFill>
                  <a:srgbClr val="001F5F"/>
                </a:solidFill>
                <a:uFill>
                  <a:solidFill>
                    <a:srgbClr val="FFC000"/>
                  </a:solidFill>
                </a:uFill>
                <a:latin typeface="Cambria"/>
                <a:cs typeface="Cambria"/>
              </a:rPr>
              <a:t> </a:t>
            </a:r>
            <a:r>
              <a:rPr sz="2800" b="1" u="sng" spc="-10" dirty="0">
                <a:solidFill>
                  <a:srgbClr val="001F5F"/>
                </a:solidFill>
                <a:uFill>
                  <a:solidFill>
                    <a:srgbClr val="FFC000"/>
                  </a:solidFill>
                </a:uFill>
                <a:latin typeface="Cambria"/>
                <a:cs typeface="Cambria"/>
              </a:rPr>
              <a:t>India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ts val="2065"/>
              </a:lnSpc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Land</a:t>
            </a:r>
            <a:r>
              <a:rPr sz="18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of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unlimited</a:t>
            </a:r>
            <a:r>
              <a:rPr sz="1800" b="1" spc="-6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opportunities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6193" y="1694764"/>
            <a:ext cx="5472430" cy="360743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30175" marR="5080" indent="-118110" algn="just">
              <a:lnSpc>
                <a:spcPct val="90100"/>
              </a:lnSpc>
              <a:spcBef>
                <a:spcPts val="285"/>
              </a:spcBef>
              <a:buClr>
                <a:srgbClr val="FFC000"/>
              </a:buClr>
              <a:buFont typeface="Microsoft Sans Serif"/>
              <a:buChar char="•"/>
              <a:tabLst>
                <a:tab pos="131445" algn="l"/>
              </a:tabLst>
            </a:pPr>
            <a:r>
              <a:rPr sz="1600" dirty="0">
                <a:latin typeface="Cambria"/>
                <a:cs typeface="Cambria"/>
              </a:rPr>
              <a:t>India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is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one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of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the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fastest</a:t>
            </a:r>
            <a:r>
              <a:rPr sz="1600" spc="2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growing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major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economies</a:t>
            </a:r>
            <a:r>
              <a:rPr sz="1600" spc="2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</a:t>
            </a:r>
            <a:r>
              <a:rPr sz="1600" spc="229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the 	</a:t>
            </a:r>
            <a:r>
              <a:rPr sz="1600" dirty="0">
                <a:latin typeface="Cambria"/>
                <a:cs typeface="Cambria"/>
              </a:rPr>
              <a:t>world</a:t>
            </a:r>
            <a:r>
              <a:rPr sz="1600" spc="47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and</a:t>
            </a:r>
            <a:r>
              <a:rPr sz="1600" spc="48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has</a:t>
            </a:r>
            <a:r>
              <a:rPr sz="1600" spc="49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emerged</a:t>
            </a:r>
            <a:r>
              <a:rPr sz="1600" spc="47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as</a:t>
            </a:r>
            <a:r>
              <a:rPr sz="1600" spc="46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the</a:t>
            </a:r>
            <a:r>
              <a:rPr sz="1600" spc="47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5th</a:t>
            </a:r>
            <a:r>
              <a:rPr sz="1600" b="1" spc="459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largest</a:t>
            </a:r>
            <a:r>
              <a:rPr sz="1600" b="1" spc="47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economy</a:t>
            </a:r>
            <a:r>
              <a:rPr sz="1600" spc="484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on 	</a:t>
            </a:r>
            <a:r>
              <a:rPr sz="1600" dirty="0">
                <a:latin typeface="Cambria"/>
                <a:cs typeface="Cambria"/>
              </a:rPr>
              <a:t>nominal</a:t>
            </a:r>
            <a:r>
              <a:rPr sz="1600" spc="-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GDP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terms</a:t>
            </a:r>
            <a:endParaRPr sz="1600">
              <a:latin typeface="Cambria"/>
              <a:cs typeface="Cambria"/>
            </a:endParaRPr>
          </a:p>
          <a:p>
            <a:pPr marL="130810" indent="-118110">
              <a:lnSpc>
                <a:spcPts val="1825"/>
              </a:lnSpc>
              <a:spcBef>
                <a:spcPts val="1610"/>
              </a:spcBef>
              <a:buClr>
                <a:srgbClr val="FFC000"/>
              </a:buClr>
              <a:buFont typeface="Microsoft Sans Serif"/>
              <a:buChar char="•"/>
              <a:tabLst>
                <a:tab pos="130810" algn="l"/>
              </a:tabLst>
            </a:pPr>
            <a:r>
              <a:rPr sz="1600" dirty="0">
                <a:latin typeface="Cambria"/>
                <a:cs typeface="Cambria"/>
              </a:rPr>
              <a:t>India’s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total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stock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market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capitalization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is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approximately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USD</a:t>
            </a:r>
            <a:endParaRPr sz="1600">
              <a:latin typeface="Cambria"/>
              <a:cs typeface="Cambria"/>
            </a:endParaRPr>
          </a:p>
          <a:p>
            <a:pPr marL="131445">
              <a:lnSpc>
                <a:spcPts val="1825"/>
              </a:lnSpc>
            </a:pPr>
            <a:r>
              <a:rPr sz="1600" dirty="0">
                <a:latin typeface="Cambria"/>
                <a:cs typeface="Cambria"/>
              </a:rPr>
              <a:t>3.6</a:t>
            </a:r>
            <a:r>
              <a:rPr sz="1600" spc="-5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Tn,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making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it</a:t>
            </a:r>
            <a:r>
              <a:rPr sz="1600" spc="-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the</a:t>
            </a:r>
            <a:r>
              <a:rPr sz="1600" spc="-50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fifth</a:t>
            </a:r>
            <a:r>
              <a:rPr sz="1600" b="1" spc="-30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largest</a:t>
            </a:r>
            <a:r>
              <a:rPr sz="1600" b="1" spc="-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</a:t>
            </a:r>
            <a:r>
              <a:rPr sz="1600" spc="-5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the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world.</a:t>
            </a:r>
            <a:endParaRPr sz="1600">
              <a:latin typeface="Cambria"/>
              <a:cs typeface="Cambria"/>
            </a:endParaRPr>
          </a:p>
          <a:p>
            <a:pPr marL="130810" indent="-118110">
              <a:lnSpc>
                <a:spcPct val="100000"/>
              </a:lnSpc>
              <a:spcBef>
                <a:spcPts val="1610"/>
              </a:spcBef>
              <a:buClr>
                <a:srgbClr val="FFC000"/>
              </a:buClr>
              <a:buFont typeface="Microsoft Sans Serif"/>
              <a:buChar char="•"/>
              <a:tabLst>
                <a:tab pos="130810" algn="l"/>
              </a:tabLst>
            </a:pPr>
            <a:r>
              <a:rPr sz="1600" dirty="0">
                <a:latin typeface="Cambria"/>
                <a:cs typeface="Cambria"/>
              </a:rPr>
              <a:t>India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is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expected</a:t>
            </a:r>
            <a:r>
              <a:rPr sz="1600" spc="-5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to</a:t>
            </a:r>
            <a:r>
              <a:rPr sz="1600" spc="-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have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600</a:t>
            </a:r>
            <a:r>
              <a:rPr sz="1600" b="1" spc="-3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Mn</a:t>
            </a:r>
            <a:r>
              <a:rPr sz="1600" b="1" spc="-5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Urban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population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by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2030</a:t>
            </a:r>
            <a:endParaRPr sz="1600">
              <a:latin typeface="Cambria"/>
              <a:cs typeface="Cambria"/>
            </a:endParaRPr>
          </a:p>
          <a:p>
            <a:pPr marL="130810" indent="-118110">
              <a:lnSpc>
                <a:spcPct val="100000"/>
              </a:lnSpc>
              <a:spcBef>
                <a:spcPts val="1610"/>
              </a:spcBef>
              <a:buClr>
                <a:srgbClr val="FFC000"/>
              </a:buClr>
              <a:buFont typeface="Microsoft Sans Serif"/>
              <a:buChar char="•"/>
              <a:tabLst>
                <a:tab pos="130810" algn="l"/>
              </a:tabLst>
            </a:pPr>
            <a:r>
              <a:rPr sz="1600" dirty="0">
                <a:latin typeface="Cambria"/>
                <a:cs typeface="Cambria"/>
              </a:rPr>
              <a:t>India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recorded</a:t>
            </a:r>
            <a:r>
              <a:rPr sz="1600" spc="-40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624</a:t>
            </a:r>
            <a:r>
              <a:rPr sz="1600" b="1" spc="-2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Mn</a:t>
            </a:r>
            <a:r>
              <a:rPr sz="1600" b="1" spc="-5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Internet</a:t>
            </a:r>
            <a:r>
              <a:rPr sz="1600" spc="-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users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</a:t>
            </a:r>
            <a:r>
              <a:rPr sz="1600" spc="-4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January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2021</a:t>
            </a:r>
            <a:endParaRPr sz="1600">
              <a:latin typeface="Cambria"/>
              <a:cs typeface="Cambria"/>
            </a:endParaRPr>
          </a:p>
          <a:p>
            <a:pPr marL="130810" indent="-118110">
              <a:lnSpc>
                <a:spcPts val="1825"/>
              </a:lnSpc>
              <a:spcBef>
                <a:spcPts val="1605"/>
              </a:spcBef>
              <a:buClr>
                <a:srgbClr val="FFC000"/>
              </a:buClr>
              <a:buFont typeface="Microsoft Sans Serif"/>
              <a:buChar char="•"/>
              <a:tabLst>
                <a:tab pos="130810" algn="l"/>
              </a:tabLst>
            </a:pPr>
            <a:r>
              <a:rPr sz="1600" dirty="0">
                <a:latin typeface="Cambria"/>
                <a:cs typeface="Cambria"/>
              </a:rPr>
              <a:t>India</a:t>
            </a:r>
            <a:r>
              <a:rPr sz="1600" spc="21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attracted</a:t>
            </a:r>
            <a:r>
              <a:rPr sz="1600" spc="20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highest</a:t>
            </a:r>
            <a:r>
              <a:rPr sz="1600" spc="204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ever</a:t>
            </a:r>
            <a:r>
              <a:rPr sz="1600" spc="204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total</a:t>
            </a:r>
            <a:r>
              <a:rPr sz="1600" spc="2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FDI</a:t>
            </a:r>
            <a:r>
              <a:rPr sz="1600" spc="21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inflow</a:t>
            </a:r>
            <a:r>
              <a:rPr sz="1600" spc="2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of</a:t>
            </a:r>
            <a:r>
              <a:rPr sz="1600" spc="210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USD</a:t>
            </a:r>
            <a:r>
              <a:rPr sz="1600" b="1" spc="204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82</a:t>
            </a:r>
            <a:r>
              <a:rPr sz="1600" b="1" spc="204" dirty="0">
                <a:latin typeface="Cambria"/>
                <a:cs typeface="Cambria"/>
              </a:rPr>
              <a:t> </a:t>
            </a:r>
            <a:r>
              <a:rPr sz="1600" b="1" spc="-25" dirty="0">
                <a:latin typeface="Cambria"/>
                <a:cs typeface="Cambria"/>
              </a:rPr>
              <a:t>Bn</a:t>
            </a:r>
            <a:endParaRPr sz="1600">
              <a:latin typeface="Cambria"/>
              <a:cs typeface="Cambria"/>
            </a:endParaRPr>
          </a:p>
          <a:p>
            <a:pPr marL="131445">
              <a:lnSpc>
                <a:spcPts val="1825"/>
              </a:lnSpc>
            </a:pPr>
            <a:r>
              <a:rPr sz="1600" dirty="0">
                <a:latin typeface="Cambria"/>
                <a:cs typeface="Cambria"/>
              </a:rPr>
              <a:t>during</a:t>
            </a:r>
            <a:r>
              <a:rPr sz="1600" spc="-4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FY-</a:t>
            </a:r>
            <a:r>
              <a:rPr sz="1600" spc="-25" dirty="0">
                <a:latin typeface="Cambria"/>
                <a:cs typeface="Cambria"/>
              </a:rPr>
              <a:t>21</a:t>
            </a:r>
            <a:endParaRPr sz="1600">
              <a:latin typeface="Cambria"/>
              <a:cs typeface="Cambria"/>
            </a:endParaRPr>
          </a:p>
          <a:p>
            <a:pPr marL="130175" marR="6350" indent="-118110" algn="just">
              <a:lnSpc>
                <a:spcPts val="1730"/>
              </a:lnSpc>
              <a:spcBef>
                <a:spcPts val="1825"/>
              </a:spcBef>
              <a:buClr>
                <a:srgbClr val="FFC000"/>
              </a:buClr>
              <a:buFont typeface="Microsoft Sans Serif"/>
              <a:buChar char="•"/>
              <a:tabLst>
                <a:tab pos="131445" algn="l"/>
              </a:tabLst>
            </a:pPr>
            <a:r>
              <a:rPr sz="1600" dirty="0">
                <a:latin typeface="Cambria"/>
                <a:cs typeface="Cambria"/>
              </a:rPr>
              <a:t>At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63rd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position,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India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jumped</a:t>
            </a:r>
            <a:r>
              <a:rPr sz="1600" spc="1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79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position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Ease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of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Doing 	</a:t>
            </a:r>
            <a:r>
              <a:rPr sz="1600" dirty="0">
                <a:latin typeface="Cambria"/>
                <a:cs typeface="Cambria"/>
              </a:rPr>
              <a:t>Business</a:t>
            </a:r>
            <a:r>
              <a:rPr sz="1600" spc="-5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between</a:t>
            </a:r>
            <a:r>
              <a:rPr sz="1600" spc="-7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2014-</a:t>
            </a:r>
            <a:r>
              <a:rPr sz="1600" spc="-25" dirty="0">
                <a:latin typeface="Cambria"/>
                <a:cs typeface="Cambria"/>
              </a:rPr>
              <a:t>19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3365" y="1662684"/>
            <a:ext cx="4975903" cy="349910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3304" y="2852927"/>
            <a:ext cx="5568696" cy="400507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8330183" y="134112"/>
            <a:ext cx="3862070" cy="5366385"/>
            <a:chOff x="8330183" y="134112"/>
            <a:chExt cx="3862070" cy="536638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30183" y="134112"/>
              <a:ext cx="3381755" cy="73761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305031" y="909828"/>
              <a:ext cx="887094" cy="4590415"/>
            </a:xfrm>
            <a:custGeom>
              <a:avLst/>
              <a:gdLst/>
              <a:ahLst/>
              <a:cxnLst/>
              <a:rect l="l" t="t" r="r" b="b"/>
              <a:pathLst>
                <a:path w="887095" h="4590415">
                  <a:moveTo>
                    <a:pt x="886841" y="0"/>
                  </a:moveTo>
                  <a:lnTo>
                    <a:pt x="0" y="588391"/>
                  </a:lnTo>
                  <a:lnTo>
                    <a:pt x="886841" y="4590161"/>
                  </a:lnTo>
                  <a:lnTo>
                    <a:pt x="886841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0942" y="-176403"/>
            <a:ext cx="4669155" cy="1369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695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21086F"/>
                </a:solidFill>
                <a:latin typeface="Palatino Linotype"/>
                <a:cs typeface="Palatino Linotype"/>
              </a:rPr>
              <a:t>GIFT</a:t>
            </a:r>
            <a:r>
              <a:rPr sz="4400" b="1" spc="-7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4400" b="1" dirty="0">
                <a:solidFill>
                  <a:srgbClr val="21086F"/>
                </a:solidFill>
                <a:latin typeface="Palatino Linotype"/>
                <a:cs typeface="Palatino Linotype"/>
              </a:rPr>
              <a:t>City</a:t>
            </a:r>
            <a:r>
              <a:rPr sz="4400" b="1" spc="-7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4400" b="1" spc="-50" dirty="0">
                <a:solidFill>
                  <a:srgbClr val="21086F"/>
                </a:solidFill>
                <a:latin typeface="Palatino Linotype"/>
                <a:cs typeface="Palatino Linotype"/>
              </a:rPr>
              <a:t>–</a:t>
            </a:r>
            <a:endParaRPr sz="44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4655820" algn="l"/>
              </a:tabLst>
            </a:pPr>
            <a:r>
              <a:rPr sz="4400" u="heavy" spc="-415" dirty="0">
                <a:solidFill>
                  <a:srgbClr val="21086F"/>
                </a:solidFill>
                <a:uFill>
                  <a:solidFill>
                    <a:srgbClr val="F79A29"/>
                  </a:solidFill>
                </a:uFill>
                <a:latin typeface="Calibri Light"/>
                <a:cs typeface="Calibri Light"/>
              </a:rPr>
              <a:t> </a:t>
            </a:r>
            <a:r>
              <a:rPr sz="4400" u="heavy" spc="-10" dirty="0">
                <a:solidFill>
                  <a:srgbClr val="21086F"/>
                </a:solidFill>
                <a:uFill>
                  <a:solidFill>
                    <a:srgbClr val="F79A29"/>
                  </a:solidFill>
                </a:uFill>
                <a:latin typeface="Calibri Light"/>
                <a:cs typeface="Calibri Light"/>
              </a:rPr>
              <a:t>Overview</a:t>
            </a:r>
            <a:r>
              <a:rPr sz="4400" u="heavy" dirty="0">
                <a:solidFill>
                  <a:srgbClr val="21086F"/>
                </a:solidFill>
                <a:uFill>
                  <a:solidFill>
                    <a:srgbClr val="F79A29"/>
                  </a:solidFill>
                </a:uFill>
                <a:latin typeface="Calibri Light"/>
                <a:cs typeface="Calibri Light"/>
              </a:rPr>
              <a:t>	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067" y="1457020"/>
            <a:ext cx="5856605" cy="421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7810" indent="-168910">
              <a:lnSpc>
                <a:spcPct val="100000"/>
              </a:lnSpc>
              <a:spcBef>
                <a:spcPts val="100"/>
              </a:spcBef>
              <a:buSzPct val="61111"/>
              <a:buFont typeface="Times New Roman"/>
              <a:buChar char="●"/>
              <a:tabLst>
                <a:tab pos="25781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800" spc="-2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Greenfield</a:t>
            </a:r>
            <a:r>
              <a:rPr sz="1800" b="1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Smart</a:t>
            </a: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20" dirty="0">
                <a:solidFill>
                  <a:srgbClr val="21086F"/>
                </a:solidFill>
                <a:latin typeface="Palatino Linotype"/>
                <a:cs typeface="Palatino Linotype"/>
              </a:rPr>
              <a:t>City</a:t>
            </a:r>
            <a:endParaRPr sz="18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with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State-of-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the-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Art</a:t>
            </a:r>
            <a:r>
              <a:rPr sz="1800" spc="-7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Infrastructure</a:t>
            </a:r>
            <a:endParaRPr sz="1800">
              <a:latin typeface="Palatino Linotype"/>
              <a:cs typeface="Palatino Linotype"/>
            </a:endParaRPr>
          </a:p>
          <a:p>
            <a:pPr marL="257810" indent="-168910">
              <a:lnSpc>
                <a:spcPct val="100000"/>
              </a:lnSpc>
              <a:spcBef>
                <a:spcPts val="1920"/>
              </a:spcBef>
              <a:buSzPct val="61111"/>
              <a:buFont typeface="Times New Roman"/>
              <a:buChar char="●"/>
              <a:tabLst>
                <a:tab pos="25781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800" spc="-2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Global</a:t>
            </a:r>
            <a:r>
              <a:rPr sz="1800" b="1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Financial</a:t>
            </a:r>
            <a:r>
              <a:rPr sz="1800" b="1" spc="-7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800" b="1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IT</a:t>
            </a:r>
            <a:r>
              <a:rPr sz="1800" b="1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25" dirty="0">
                <a:solidFill>
                  <a:srgbClr val="21086F"/>
                </a:solidFill>
                <a:latin typeface="Palatino Linotype"/>
                <a:cs typeface="Palatino Linotype"/>
              </a:rPr>
              <a:t>Hub</a:t>
            </a:r>
            <a:endParaRPr sz="18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with</a:t>
            </a:r>
            <a:r>
              <a:rPr sz="18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Domestic</a:t>
            </a:r>
            <a:r>
              <a:rPr sz="18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Tariff</a:t>
            </a:r>
            <a:r>
              <a:rPr sz="1800" spc="-17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Area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8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Mult-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SEZ</a:t>
            </a:r>
            <a:endParaRPr sz="1800">
              <a:latin typeface="Palatino Linotype"/>
              <a:cs typeface="Palatino Linotype"/>
            </a:endParaRPr>
          </a:p>
          <a:p>
            <a:pPr marL="241300" marR="81280" indent="-153035">
              <a:lnSpc>
                <a:spcPct val="100000"/>
              </a:lnSpc>
              <a:spcBef>
                <a:spcPts val="1920"/>
              </a:spcBef>
              <a:buSzPct val="61111"/>
              <a:buFont typeface="Times New Roman"/>
              <a:buChar char="●"/>
              <a:tabLst>
                <a:tab pos="24130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GIFT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SEZ</a:t>
            </a:r>
            <a:r>
              <a:rPr sz="18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notified</a:t>
            </a:r>
            <a:r>
              <a:rPr sz="18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as</a:t>
            </a:r>
            <a:r>
              <a:rPr sz="18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India’s</a:t>
            </a:r>
            <a:r>
              <a:rPr sz="18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1</a:t>
            </a:r>
            <a:r>
              <a:rPr sz="1800" baseline="20833" dirty="0">
                <a:solidFill>
                  <a:srgbClr val="21086F"/>
                </a:solidFill>
                <a:latin typeface="Palatino Linotype"/>
                <a:cs typeface="Palatino Linotype"/>
              </a:rPr>
              <a:t>st</a:t>
            </a:r>
            <a:r>
              <a:rPr sz="1800" spc="217" baseline="20833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International</a:t>
            </a:r>
            <a:r>
              <a:rPr sz="1800" b="1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Financial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r>
              <a:rPr sz="1800" b="1" spc="-8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Centre</a:t>
            </a:r>
            <a:r>
              <a:rPr sz="1800" b="1" spc="-9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(IFSC)</a:t>
            </a:r>
            <a:endParaRPr sz="1800">
              <a:latin typeface="Palatino Linotype"/>
              <a:cs typeface="Palatino Linotype"/>
            </a:endParaRPr>
          </a:p>
          <a:p>
            <a:pPr marL="257810" indent="-168910">
              <a:lnSpc>
                <a:spcPct val="100000"/>
              </a:lnSpc>
              <a:spcBef>
                <a:spcPts val="1920"/>
              </a:spcBef>
              <a:buSzPct val="61111"/>
              <a:buFont typeface="Times New Roman"/>
              <a:buChar char="●"/>
              <a:tabLst>
                <a:tab pos="25781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Strategically</a:t>
            </a:r>
            <a:r>
              <a:rPr sz="1800" spc="-8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located</a:t>
            </a:r>
            <a:r>
              <a:rPr sz="18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between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Ahmedabad</a:t>
            </a:r>
            <a:r>
              <a:rPr sz="1800" b="1" spc="-8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and</a:t>
            </a:r>
            <a:endParaRPr sz="18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Gandhinagar</a:t>
            </a:r>
            <a:endParaRPr sz="1800">
              <a:latin typeface="Palatino Linotype"/>
              <a:cs typeface="Palatino Linotype"/>
            </a:endParaRPr>
          </a:p>
          <a:p>
            <a:pPr marL="257810" indent="-168910">
              <a:lnSpc>
                <a:spcPct val="100000"/>
              </a:lnSpc>
              <a:spcBef>
                <a:spcPts val="1535"/>
              </a:spcBef>
              <a:buSzPct val="61111"/>
              <a:buFont typeface="Times New Roman"/>
              <a:buChar char="●"/>
              <a:tabLst>
                <a:tab pos="25781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Spead</a:t>
            </a:r>
            <a:r>
              <a:rPr sz="18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across</a:t>
            </a:r>
            <a:r>
              <a:rPr sz="18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886</a:t>
            </a:r>
            <a:r>
              <a:rPr sz="1800" spc="-1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Acres</a:t>
            </a:r>
            <a:r>
              <a:rPr sz="1800" spc="-9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(being</a:t>
            </a:r>
            <a:r>
              <a:rPr sz="18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expanded</a:t>
            </a:r>
            <a:r>
              <a:rPr sz="18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to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21086F"/>
                </a:solidFill>
                <a:latin typeface="Palatino Linotype"/>
                <a:cs typeface="Palatino Linotype"/>
              </a:rPr>
              <a:t>3300</a:t>
            </a:r>
            <a:r>
              <a:rPr sz="1800" b="1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acres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)</a:t>
            </a:r>
            <a:endParaRPr sz="1800">
              <a:latin typeface="Palatino Linotype"/>
              <a:cs typeface="Palatino Linotype"/>
            </a:endParaRPr>
          </a:p>
          <a:p>
            <a:pPr marL="257810" indent="-168910">
              <a:lnSpc>
                <a:spcPct val="100000"/>
              </a:lnSpc>
              <a:spcBef>
                <a:spcPts val="1920"/>
              </a:spcBef>
              <a:buSzPct val="61111"/>
              <a:buFont typeface="Times New Roman"/>
              <a:buChar char="●"/>
              <a:tabLst>
                <a:tab pos="257810" algn="l"/>
              </a:tabLst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800" spc="-2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45" dirty="0">
                <a:solidFill>
                  <a:srgbClr val="21086F"/>
                </a:solidFill>
                <a:latin typeface="Palatino Linotype"/>
                <a:cs typeface="Palatino Linotype"/>
              </a:rPr>
              <a:t>Vertical</a:t>
            </a:r>
            <a:r>
              <a:rPr sz="1800" b="1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b="1" spc="-20" dirty="0">
                <a:solidFill>
                  <a:srgbClr val="21086F"/>
                </a:solidFill>
                <a:latin typeface="Palatino Linotype"/>
                <a:cs typeface="Palatino Linotype"/>
              </a:rPr>
              <a:t>City</a:t>
            </a:r>
            <a:endParaRPr sz="18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</a:pP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1st</a:t>
            </a:r>
            <a:r>
              <a:rPr sz="18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8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its</a:t>
            </a:r>
            <a:r>
              <a:rPr sz="18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kind</a:t>
            </a:r>
            <a:r>
              <a:rPr sz="18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8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8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country</a:t>
            </a:r>
            <a:r>
              <a:rPr sz="18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8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scale,</a:t>
            </a:r>
            <a:r>
              <a:rPr sz="18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scope</a:t>
            </a:r>
            <a:r>
              <a:rPr sz="18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8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8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quality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7272" y="6074664"/>
            <a:ext cx="4666615" cy="783590"/>
          </a:xfrm>
          <a:custGeom>
            <a:avLst/>
            <a:gdLst/>
            <a:ahLst/>
            <a:cxnLst/>
            <a:rect l="l" t="t" r="r" b="b"/>
            <a:pathLst>
              <a:path w="4666615" h="783590">
                <a:moveTo>
                  <a:pt x="4068191" y="0"/>
                </a:moveTo>
                <a:lnTo>
                  <a:pt x="0" y="783081"/>
                </a:lnTo>
                <a:lnTo>
                  <a:pt x="4666360" y="783067"/>
                </a:lnTo>
                <a:lnTo>
                  <a:pt x="4068191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56204" y="3622547"/>
            <a:ext cx="2710815" cy="0"/>
          </a:xfrm>
          <a:custGeom>
            <a:avLst/>
            <a:gdLst/>
            <a:ahLst/>
            <a:cxnLst/>
            <a:rect l="l" t="t" r="r" b="b"/>
            <a:pathLst>
              <a:path w="2710815">
                <a:moveTo>
                  <a:pt x="0" y="0"/>
                </a:moveTo>
                <a:lnTo>
                  <a:pt x="2710815" y="0"/>
                </a:lnTo>
              </a:path>
            </a:pathLst>
          </a:custGeom>
          <a:ln w="9518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89787" y="1153667"/>
            <a:ext cx="5252085" cy="1655445"/>
            <a:chOff x="589787" y="1153667"/>
            <a:chExt cx="5252085" cy="1655445"/>
          </a:xfrm>
        </p:grpSpPr>
        <p:sp>
          <p:nvSpPr>
            <p:cNvPr id="4" name="object 4"/>
            <p:cNvSpPr/>
            <p:nvPr/>
          </p:nvSpPr>
          <p:spPr>
            <a:xfrm>
              <a:off x="589787" y="1758695"/>
              <a:ext cx="2710815" cy="0"/>
            </a:xfrm>
            <a:custGeom>
              <a:avLst/>
              <a:gdLst/>
              <a:ahLst/>
              <a:cxnLst/>
              <a:rect l="l" t="t" r="r" b="b"/>
              <a:pathLst>
                <a:path w="2710815">
                  <a:moveTo>
                    <a:pt x="0" y="0"/>
                  </a:moveTo>
                  <a:lnTo>
                    <a:pt x="2710815" y="0"/>
                  </a:lnTo>
                </a:path>
              </a:pathLst>
            </a:custGeom>
            <a:ln w="9518">
              <a:solidFill>
                <a:srgbClr val="9293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39083" y="1153667"/>
              <a:ext cx="2502408" cy="165506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8436" y="267665"/>
            <a:ext cx="7239634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u="heavy" spc="80" dirty="0">
                <a:uFill>
                  <a:solidFill>
                    <a:srgbClr val="F79A29"/>
                  </a:solidFill>
                </a:uFill>
              </a:rPr>
              <a:t>INTEGRATED</a:t>
            </a:r>
            <a:r>
              <a:rPr sz="3700" u="heavy" spc="450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sz="3700" u="heavy" spc="95" dirty="0">
                <a:solidFill>
                  <a:srgbClr val="A6A6A6"/>
                </a:solidFill>
                <a:uFill>
                  <a:solidFill>
                    <a:srgbClr val="F79A29"/>
                  </a:solidFill>
                </a:uFill>
              </a:rPr>
              <a:t>DEVELOPMEN</a:t>
            </a:r>
            <a:r>
              <a:rPr sz="3700" spc="95" dirty="0">
                <a:solidFill>
                  <a:srgbClr val="A6A6A6"/>
                </a:solidFill>
              </a:rPr>
              <a:t>T</a:t>
            </a:r>
            <a:endParaRPr sz="3700"/>
          </a:p>
        </p:txBody>
      </p:sp>
      <p:sp>
        <p:nvSpPr>
          <p:cNvPr id="7" name="object 7"/>
          <p:cNvSpPr txBox="1"/>
          <p:nvPr/>
        </p:nvSpPr>
        <p:spPr>
          <a:xfrm>
            <a:off x="598423" y="1054100"/>
            <a:ext cx="22739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5" dirty="0">
                <a:solidFill>
                  <a:srgbClr val="23408F"/>
                </a:solidFill>
                <a:latin typeface="Palatino Linotype"/>
                <a:cs typeface="Palatino Linotype"/>
              </a:rPr>
              <a:t>COMMERCIAL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3408F"/>
                </a:solidFill>
                <a:latin typeface="Palatino Linotype"/>
                <a:cs typeface="Palatino Linotype"/>
              </a:rPr>
              <a:t>BUSINESS</a:t>
            </a:r>
            <a:r>
              <a:rPr sz="1800" spc="-50" dirty="0">
                <a:solidFill>
                  <a:srgbClr val="23408F"/>
                </a:solidFill>
                <a:latin typeface="Palatino Linotype"/>
                <a:cs typeface="Palatino Linotype"/>
              </a:rPr>
              <a:t> </a:t>
            </a:r>
            <a:r>
              <a:rPr sz="1800" spc="35" dirty="0">
                <a:solidFill>
                  <a:srgbClr val="23408F"/>
                </a:solidFill>
                <a:latin typeface="Palatino Linotype"/>
                <a:cs typeface="Palatino Linotype"/>
              </a:rPr>
              <a:t>DISTRICT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15767" y="2938398"/>
            <a:ext cx="24085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3408F"/>
                </a:solidFill>
                <a:latin typeface="Palatino Linotype"/>
                <a:cs typeface="Palatino Linotype"/>
              </a:rPr>
              <a:t>DEDICATED </a:t>
            </a:r>
            <a:r>
              <a:rPr sz="1800" spc="65" dirty="0">
                <a:solidFill>
                  <a:srgbClr val="23408F"/>
                </a:solidFill>
                <a:latin typeface="Palatino Linotype"/>
                <a:cs typeface="Palatino Linotype"/>
              </a:rPr>
              <a:t>RESIDENTIAL</a:t>
            </a:r>
            <a:r>
              <a:rPr sz="1800" spc="20" dirty="0">
                <a:solidFill>
                  <a:srgbClr val="23408F"/>
                </a:solidFill>
                <a:latin typeface="Palatino Linotype"/>
                <a:cs typeface="Palatino Linotype"/>
              </a:rPr>
              <a:t> </a:t>
            </a:r>
            <a:r>
              <a:rPr sz="1800" spc="-20" dirty="0">
                <a:solidFill>
                  <a:srgbClr val="23408F"/>
                </a:solidFill>
                <a:latin typeface="Palatino Linotype"/>
                <a:cs typeface="Palatino Linotype"/>
              </a:rPr>
              <a:t>ZONE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423" y="1806955"/>
            <a:ext cx="1905635" cy="880744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Smart</a:t>
            </a:r>
            <a:r>
              <a:rPr sz="12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200" spc="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Intelligent</a:t>
            </a:r>
            <a:r>
              <a:rPr sz="12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offices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High-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rise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business</a:t>
            </a:r>
            <a:r>
              <a:rPr sz="120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district</a:t>
            </a:r>
            <a:endParaRPr sz="1200">
              <a:latin typeface="Palatino Linotype"/>
              <a:cs typeface="Palatino Linotype"/>
            </a:endParaRPr>
          </a:p>
          <a:p>
            <a:pPr marL="220979" indent="-208279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220979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Landmark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building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2526" y="3616197"/>
            <a:ext cx="2176780" cy="880744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Well</a:t>
            </a: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planned</a:t>
            </a: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residential</a:t>
            </a:r>
            <a:r>
              <a:rPr sz="1200" spc="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areas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Walk-</a:t>
            </a:r>
            <a:r>
              <a:rPr sz="12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to-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work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Affordable</a:t>
            </a:r>
            <a:r>
              <a:rPr sz="12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housing</a:t>
            </a:r>
            <a:endParaRPr sz="1200">
              <a:latin typeface="Palatino Linotype"/>
              <a:cs typeface="Palatino Linotype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3504" y="3012948"/>
            <a:ext cx="2502408" cy="1656588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6207252" y="1729739"/>
            <a:ext cx="2399030" cy="0"/>
          </a:xfrm>
          <a:custGeom>
            <a:avLst/>
            <a:gdLst/>
            <a:ahLst/>
            <a:cxnLst/>
            <a:rect l="l" t="t" r="r" b="b"/>
            <a:pathLst>
              <a:path w="2399029">
                <a:moveTo>
                  <a:pt x="0" y="0"/>
                </a:moveTo>
                <a:lnTo>
                  <a:pt x="2398522" y="0"/>
                </a:lnTo>
              </a:path>
            </a:pathLst>
          </a:custGeom>
          <a:ln w="9518">
            <a:solidFill>
              <a:srgbClr val="92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8423" y="4839715"/>
            <a:ext cx="25063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3010" algn="l"/>
              </a:tabLst>
            </a:pPr>
            <a:r>
              <a:rPr sz="2000" u="sng" spc="50" dirty="0">
                <a:solidFill>
                  <a:srgbClr val="23408F"/>
                </a:solidFill>
                <a:uFill>
                  <a:solidFill>
                    <a:srgbClr val="929396"/>
                  </a:solidFill>
                </a:uFill>
                <a:latin typeface="Palatino Linotype"/>
                <a:cs typeface="Palatino Linotype"/>
              </a:rPr>
              <a:t>MOBILITY</a:t>
            </a:r>
            <a:r>
              <a:rPr sz="2000" u="sng" dirty="0">
                <a:solidFill>
                  <a:srgbClr val="23408F"/>
                </a:solidFill>
                <a:uFill>
                  <a:solidFill>
                    <a:srgbClr val="929396"/>
                  </a:solidFill>
                </a:uFill>
                <a:latin typeface="Palatino Linotype"/>
                <a:cs typeface="Palatino Linotype"/>
              </a:rPr>
              <a:t>	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47205" y="1286332"/>
            <a:ext cx="186182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55" dirty="0">
                <a:solidFill>
                  <a:srgbClr val="23408F"/>
                </a:solidFill>
                <a:latin typeface="Palatino Linotype"/>
                <a:cs typeface="Palatino Linotype"/>
              </a:rPr>
              <a:t>TECHNOLOGY</a:t>
            </a:r>
            <a:endParaRPr sz="19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14003" y="2887167"/>
            <a:ext cx="2265680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21086F"/>
                </a:solidFill>
                <a:latin typeface="Palatino Linotype"/>
                <a:cs typeface="Palatino Linotype"/>
              </a:rPr>
              <a:t>RETAIL</a:t>
            </a:r>
            <a:r>
              <a:rPr sz="1900" spc="18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9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CUM </a:t>
            </a:r>
            <a:r>
              <a:rPr sz="1900" spc="35" dirty="0">
                <a:solidFill>
                  <a:srgbClr val="21086F"/>
                </a:solidFill>
                <a:latin typeface="Palatino Linotype"/>
                <a:cs typeface="Palatino Linotype"/>
              </a:rPr>
              <a:t>ENTERTAINMENT </a:t>
            </a:r>
            <a:r>
              <a:rPr sz="19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HUBS</a:t>
            </a:r>
            <a:endParaRPr sz="190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4098" y="5166715"/>
            <a:ext cx="2673985" cy="168719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External</a:t>
            </a:r>
            <a:r>
              <a:rPr sz="12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Connectivity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includes</a:t>
            </a:r>
            <a:r>
              <a:rPr sz="1200" spc="7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MRTS</a:t>
            </a:r>
            <a:endParaRPr sz="1200">
              <a:latin typeface="Palatino Linotype"/>
              <a:cs typeface="Palatino Linotype"/>
            </a:endParaRPr>
          </a:p>
          <a:p>
            <a:pPr marL="184785">
              <a:lnSpc>
                <a:spcPct val="100000"/>
              </a:lnSpc>
              <a:spcBef>
                <a:spcPts val="710"/>
              </a:spcBef>
            </a:pP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/</a:t>
            </a:r>
            <a:r>
              <a:rPr sz="1200" spc="-7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Roads</a:t>
            </a:r>
            <a:endParaRPr sz="1200">
              <a:latin typeface="Palatino Linotype"/>
              <a:cs typeface="Palatino Linotype"/>
            </a:endParaRPr>
          </a:p>
          <a:p>
            <a:pPr marL="184785" marR="905510" indent="-172720">
              <a:lnSpc>
                <a:spcPts val="2100"/>
              </a:lnSpc>
              <a:spcBef>
                <a:spcPts val="70"/>
              </a:spcBef>
              <a:buFont typeface="Microsoft Sans Serif"/>
              <a:buChar char="•"/>
              <a:tabLst>
                <a:tab pos="184785" algn="l"/>
                <a:tab pos="186055" algn="l"/>
              </a:tabLst>
            </a:pP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	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Efficient</a:t>
            </a:r>
            <a:r>
              <a:rPr sz="1200" spc="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Public</a:t>
            </a:r>
            <a:r>
              <a:rPr sz="1200" spc="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-</a:t>
            </a:r>
            <a:r>
              <a:rPr sz="12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Private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Transportation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3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Dedicated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Pedestrian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Walkways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Dedicated</a:t>
            </a:r>
            <a:r>
              <a:rPr sz="1200" spc="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Multilevel</a:t>
            </a:r>
            <a:r>
              <a:rPr sz="12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Parking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74384" y="1741932"/>
            <a:ext cx="1461770" cy="88138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Broadband</a:t>
            </a:r>
            <a:r>
              <a:rPr sz="12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FTTP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1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Shared</a:t>
            </a:r>
            <a:r>
              <a:rPr sz="1200" spc="-7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IT</a:t>
            </a:r>
            <a:r>
              <a:rPr sz="1200" spc="-6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Global</a:t>
            </a:r>
            <a:r>
              <a:rPr sz="12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connectivity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20988" y="3721100"/>
            <a:ext cx="2566670" cy="109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283845" indent="-172720">
              <a:lnSpc>
                <a:spcPct val="149200"/>
              </a:lnSpc>
              <a:spcBef>
                <a:spcPts val="100"/>
              </a:spcBef>
              <a:buFont typeface="Microsoft Sans Serif"/>
              <a:buChar char="•"/>
              <a:tabLst>
                <a:tab pos="184785" algn="l"/>
                <a:tab pos="186055" algn="l"/>
              </a:tabLst>
            </a:pP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	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High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quality</a:t>
            </a:r>
            <a:r>
              <a:rPr sz="1200" spc="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entertainment</a:t>
            </a:r>
            <a:r>
              <a:rPr sz="12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and recreational</a:t>
            </a:r>
            <a:r>
              <a:rPr sz="1200" spc="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areas</a:t>
            </a:r>
            <a:endParaRPr sz="1200">
              <a:latin typeface="Palatino Linotype"/>
              <a:cs typeface="Palatino Linotype"/>
            </a:endParaRPr>
          </a:p>
          <a:p>
            <a:pPr marL="184785" marR="5080" indent="-172720">
              <a:lnSpc>
                <a:spcPts val="2100"/>
              </a:lnSpc>
              <a:buFont typeface="Microsoft Sans Serif"/>
              <a:buChar char="•"/>
              <a:tabLst>
                <a:tab pos="184785" algn="l"/>
                <a:tab pos="186055" algn="l"/>
              </a:tabLst>
            </a:pP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	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Smart</a:t>
            </a:r>
            <a:r>
              <a:rPr sz="12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retail</a:t>
            </a: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spaces,</a:t>
            </a:r>
            <a:r>
              <a:rPr sz="1200" spc="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Restaurants</a:t>
            </a:r>
            <a:r>
              <a:rPr sz="12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and 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Sports</a:t>
            </a:r>
            <a:r>
              <a:rPr sz="12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areas</a:t>
            </a:r>
            <a:endParaRPr sz="1200">
              <a:latin typeface="Palatino Linotype"/>
              <a:cs typeface="Palatino Linotype"/>
            </a:endParaRPr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40608" y="4946903"/>
            <a:ext cx="2502408" cy="165506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18447" y="1146047"/>
            <a:ext cx="2502407" cy="165658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2970276"/>
            <a:ext cx="2375916" cy="1656588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6250432" y="4755007"/>
            <a:ext cx="2411095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23408F"/>
                </a:solidFill>
                <a:latin typeface="Palatino Linotype"/>
                <a:cs typeface="Palatino Linotype"/>
              </a:rPr>
              <a:t>SOCIAL</a:t>
            </a:r>
            <a:endParaRPr sz="19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sz="1900" u="sng" spc="-175" dirty="0">
                <a:solidFill>
                  <a:srgbClr val="23408F"/>
                </a:solidFill>
                <a:uFill>
                  <a:solidFill>
                    <a:srgbClr val="929396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900" u="sng" spc="60" dirty="0">
                <a:solidFill>
                  <a:srgbClr val="23408F"/>
                </a:solidFill>
                <a:uFill>
                  <a:solidFill>
                    <a:srgbClr val="929396"/>
                  </a:solidFill>
                </a:uFill>
                <a:latin typeface="Palatino Linotype"/>
                <a:cs typeface="Palatino Linotype"/>
              </a:rPr>
              <a:t>INFRASTRUCTURE</a:t>
            </a:r>
            <a:endParaRPr sz="1900">
              <a:latin typeface="Palatino Linotype"/>
              <a:cs typeface="Palatino Linotyp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90564" y="5439867"/>
            <a:ext cx="1855470" cy="86677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Educational</a:t>
            </a:r>
            <a:r>
              <a:rPr sz="1200" spc="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Institutes</a:t>
            </a:r>
            <a:endParaRPr sz="1200">
              <a:latin typeface="Palatino Linotype"/>
              <a:cs typeface="Palatino Linotype"/>
            </a:endParaRPr>
          </a:p>
          <a:p>
            <a:pPr marL="184785" marR="5080" indent="-172720">
              <a:lnSpc>
                <a:spcPct val="148300"/>
              </a:lnSpc>
              <a:spcBef>
                <a:spcPts val="105"/>
              </a:spcBef>
              <a:buFont typeface="Microsoft Sans Serif"/>
              <a:buChar char="•"/>
              <a:tabLst>
                <a:tab pos="184785" algn="l"/>
                <a:tab pos="186055" algn="l"/>
              </a:tabLst>
            </a:pP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	</a:t>
            </a: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International</a:t>
            </a: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200" spc="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Domestic Schools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90564" y="6267703"/>
            <a:ext cx="2172335" cy="59563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State-</a:t>
            </a:r>
            <a:r>
              <a:rPr sz="12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of-the-</a:t>
            </a:r>
            <a:r>
              <a:rPr sz="12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art</a:t>
            </a:r>
            <a:r>
              <a:rPr sz="1200" spc="8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healthcare</a:t>
            </a:r>
            <a:endParaRPr sz="1200">
              <a:latin typeface="Palatino Linotype"/>
              <a:cs typeface="Palatino Linotype"/>
            </a:endParaRPr>
          </a:p>
          <a:p>
            <a:pPr marL="186690" indent="-173990">
              <a:lnSpc>
                <a:spcPct val="100000"/>
              </a:lnSpc>
              <a:spcBef>
                <a:spcPts val="800"/>
              </a:spcBef>
              <a:buFont typeface="Microsoft Sans Serif"/>
              <a:buChar char="•"/>
              <a:tabLst>
                <a:tab pos="186690" algn="l"/>
              </a:tabLst>
            </a:pPr>
            <a:r>
              <a:rPr sz="12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Universities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 /</a:t>
            </a:r>
            <a:r>
              <a:rPr sz="12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Training</a:t>
            </a:r>
            <a:r>
              <a:rPr sz="120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2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schools</a:t>
            </a:r>
            <a:endParaRPr sz="1200">
              <a:latin typeface="Palatino Linotype"/>
              <a:cs typeface="Palatino Linotype"/>
            </a:endParaRPr>
          </a:p>
        </p:txBody>
      </p:sp>
      <p:pic>
        <p:nvPicPr>
          <p:cNvPr id="25" name="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918447" y="4946903"/>
            <a:ext cx="2502407" cy="1655064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529828" y="146304"/>
            <a:ext cx="3381755" cy="737616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11174348" y="6416141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78787"/>
                </a:solidFill>
                <a:latin typeface="Palatino Linotype"/>
                <a:cs typeface="Palatino Linotype"/>
              </a:rPr>
              <a:t>3</a:t>
            </a:r>
            <a:endParaRPr sz="12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0250" rIns="0" bIns="0" rtlCol="0">
            <a:spAutoFit/>
          </a:bodyPr>
          <a:lstStyle/>
          <a:p>
            <a:pPr marL="189865">
              <a:lnSpc>
                <a:spcPct val="100000"/>
              </a:lnSpc>
              <a:spcBef>
                <a:spcPts val="95"/>
              </a:spcBef>
            </a:pPr>
            <a:r>
              <a:rPr sz="2800" u="heavy" spc="90" dirty="0">
                <a:uFill>
                  <a:solidFill>
                    <a:srgbClr val="F79A29"/>
                  </a:solidFill>
                </a:uFill>
              </a:rPr>
              <a:t>IFSC</a:t>
            </a:r>
            <a:r>
              <a:rPr sz="2800" u="heavy" spc="360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sz="2800" u="heavy" spc="114" dirty="0">
                <a:uFill>
                  <a:solidFill>
                    <a:srgbClr val="F79A29"/>
                  </a:solidFill>
                </a:uFill>
              </a:rPr>
              <a:t>COMPETITIVE</a:t>
            </a:r>
            <a:r>
              <a:rPr sz="2800" u="heavy" spc="380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sz="2800" u="heavy" dirty="0">
                <a:uFill>
                  <a:solidFill>
                    <a:srgbClr val="F79A29"/>
                  </a:solidFill>
                </a:uFill>
              </a:rPr>
              <a:t>TAX</a:t>
            </a:r>
            <a:r>
              <a:rPr sz="2800" u="heavy" spc="345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sz="2800" u="heavy" spc="85" dirty="0">
                <a:uFill>
                  <a:solidFill>
                    <a:srgbClr val="F79A29"/>
                  </a:solidFill>
                </a:uFill>
              </a:rPr>
              <a:t>REGIME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16939" y="1715998"/>
            <a:ext cx="7253605" cy="182943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100%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Corporate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Tax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Exemption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(for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10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out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15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years)</a:t>
            </a:r>
            <a:endParaRPr sz="17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0%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Minimum</a:t>
            </a:r>
            <a:r>
              <a:rPr sz="1700" spc="-8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Alternate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Tax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(MAT)**</a:t>
            </a:r>
            <a:endParaRPr sz="17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79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0%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Capital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Gain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Tax*</a:t>
            </a:r>
            <a:endParaRPr sz="17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79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0%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Securities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Transaction</a:t>
            </a:r>
            <a:r>
              <a:rPr sz="1700" spc="-6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Tas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(STT)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/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Commodities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Transaction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Tax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(CTT)</a:t>
            </a:r>
            <a:endParaRPr sz="17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0%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Stamp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Duty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0%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GST</a:t>
            </a:r>
            <a:endParaRPr sz="17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053482"/>
            <a:ext cx="10239375" cy="97790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600" dirty="0">
                <a:latin typeface="Calibri"/>
                <a:cs typeface="Calibri"/>
              </a:rPr>
              <a:t>*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On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specified securities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transferred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on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recognized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stock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exchanges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IFSC</a:t>
            </a:r>
            <a:endParaRPr sz="1700">
              <a:latin typeface="Palatino Linotype"/>
              <a:cs typeface="Palatino Linotype"/>
            </a:endParaRPr>
          </a:p>
          <a:p>
            <a:pPr marL="12700">
              <a:lnSpc>
                <a:spcPts val="1939"/>
              </a:lnSpc>
              <a:spcBef>
                <a:spcPts val="790"/>
              </a:spcBef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**Concessional</a:t>
            </a:r>
            <a:r>
              <a:rPr sz="17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Rate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MAT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applicable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for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IFSC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units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at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9%,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however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MAT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provision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not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applicable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for</a:t>
            </a:r>
            <a:endParaRPr sz="1700">
              <a:latin typeface="Palatino Linotype"/>
              <a:cs typeface="Palatino Linotype"/>
            </a:endParaRPr>
          </a:p>
          <a:p>
            <a:pPr marL="12700">
              <a:lnSpc>
                <a:spcPts val="1939"/>
              </a:lnSpc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companies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opting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for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concessional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tax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rate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under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Sec.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115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BAA</a:t>
            </a:r>
            <a:r>
              <a:rPr sz="1700" spc="-10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Income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Tax</a:t>
            </a:r>
            <a:r>
              <a:rPr sz="1700" spc="-8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Act,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1961</a:t>
            </a:r>
            <a:endParaRPr sz="1700">
              <a:latin typeface="Palatino Linotype"/>
              <a:cs typeface="Palatino Linotype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95"/>
              </a:spcBef>
            </a:pPr>
            <a:r>
              <a:rPr spc="114" dirty="0"/>
              <a:t>Ancillary</a:t>
            </a:r>
            <a:r>
              <a:rPr spc="385" dirty="0"/>
              <a:t> </a:t>
            </a:r>
            <a:r>
              <a:rPr spc="110" dirty="0"/>
              <a:t>Services</a:t>
            </a:r>
            <a:r>
              <a:rPr spc="375" dirty="0"/>
              <a:t> </a:t>
            </a:r>
            <a:r>
              <a:rPr spc="105" dirty="0"/>
              <a:t>Providers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82067" y="1187907"/>
            <a:ext cx="11048542" cy="175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7395">
              <a:lnSpc>
                <a:spcPts val="1825"/>
              </a:lnSpc>
              <a:spcBef>
                <a:spcPts val="95"/>
              </a:spcBef>
            </a:pPr>
            <a:r>
              <a:rPr dirty="0"/>
              <a:t>Ancillary</a:t>
            </a:r>
            <a:r>
              <a:rPr spc="-30" dirty="0"/>
              <a:t> </a:t>
            </a:r>
            <a:r>
              <a:rPr dirty="0"/>
              <a:t>services</a:t>
            </a:r>
            <a:r>
              <a:rPr spc="-45" dirty="0"/>
              <a:t> </a:t>
            </a:r>
            <a:r>
              <a:rPr dirty="0"/>
              <a:t>covers</a:t>
            </a:r>
            <a:r>
              <a:rPr spc="-40" dirty="0"/>
              <a:t> </a:t>
            </a:r>
            <a:r>
              <a:rPr dirty="0"/>
              <a:t>those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60" dirty="0"/>
              <a:t> </a:t>
            </a:r>
            <a:r>
              <a:rPr dirty="0"/>
              <a:t>which</a:t>
            </a:r>
            <a:r>
              <a:rPr spc="-15" dirty="0"/>
              <a:t> </a:t>
            </a:r>
            <a:r>
              <a:rPr dirty="0"/>
              <a:t>directly</a:t>
            </a:r>
            <a:r>
              <a:rPr spc="-3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indirectly</a:t>
            </a:r>
            <a:r>
              <a:rPr spc="-35" dirty="0"/>
              <a:t> </a:t>
            </a:r>
            <a:r>
              <a:rPr dirty="0"/>
              <a:t>aid,</a:t>
            </a:r>
            <a:r>
              <a:rPr spc="-45" dirty="0"/>
              <a:t> </a:t>
            </a:r>
            <a:r>
              <a:rPr dirty="0"/>
              <a:t>help,</a:t>
            </a:r>
            <a:r>
              <a:rPr spc="-30" dirty="0"/>
              <a:t> </a:t>
            </a:r>
            <a:r>
              <a:rPr dirty="0"/>
              <a:t>assist</a:t>
            </a:r>
            <a:r>
              <a:rPr spc="-40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strengthen</a:t>
            </a:r>
            <a:r>
              <a:rPr spc="10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are</a:t>
            </a:r>
            <a:r>
              <a:rPr spc="-40" dirty="0"/>
              <a:t> </a:t>
            </a:r>
            <a:r>
              <a:rPr spc="-10" dirty="0"/>
              <a:t>attendant</a:t>
            </a:r>
          </a:p>
          <a:p>
            <a:pPr marL="747395">
              <a:lnSpc>
                <a:spcPts val="1825"/>
              </a:lnSpc>
            </a:pPr>
            <a:r>
              <a:rPr dirty="0"/>
              <a:t>upon</a:t>
            </a:r>
            <a:r>
              <a:rPr spc="-30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connected</a:t>
            </a:r>
            <a:r>
              <a:rPr spc="-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activities</a:t>
            </a:r>
            <a:r>
              <a:rPr spc="-5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relation</a:t>
            </a:r>
            <a:r>
              <a:rPr spc="-4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financial</a:t>
            </a:r>
            <a:r>
              <a:rPr spc="-20" dirty="0"/>
              <a:t> </a:t>
            </a:r>
            <a:r>
              <a:rPr dirty="0"/>
              <a:t>products,</a:t>
            </a:r>
            <a:r>
              <a:rPr spc="-20" dirty="0"/>
              <a:t> </a:t>
            </a:r>
            <a:r>
              <a:rPr dirty="0"/>
              <a:t>financial</a:t>
            </a:r>
            <a:r>
              <a:rPr spc="-25" dirty="0"/>
              <a:t> </a:t>
            </a:r>
            <a:r>
              <a:rPr dirty="0"/>
              <a:t>services</a:t>
            </a:r>
            <a:r>
              <a:rPr spc="-6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financial</a:t>
            </a:r>
            <a:r>
              <a:rPr spc="-25" dirty="0"/>
              <a:t> </a:t>
            </a:r>
            <a:r>
              <a:rPr spc="-10" dirty="0"/>
              <a:t>institutions.</a:t>
            </a:r>
          </a:p>
          <a:p>
            <a:pPr marL="747395" marR="4103370">
              <a:lnSpc>
                <a:spcPct val="283900"/>
              </a:lnSpc>
              <a:spcBef>
                <a:spcPts val="10"/>
              </a:spcBef>
            </a:pPr>
            <a:r>
              <a:rPr dirty="0"/>
              <a:t>More</a:t>
            </a:r>
            <a:r>
              <a:rPr spc="-40" dirty="0"/>
              <a:t> </a:t>
            </a:r>
            <a:r>
              <a:rPr dirty="0"/>
              <a:t>than</a:t>
            </a:r>
            <a:r>
              <a:rPr spc="-10" dirty="0"/>
              <a:t> </a:t>
            </a:r>
            <a:r>
              <a:rPr lang="en-US" spc="-10" dirty="0"/>
              <a:t>9</a:t>
            </a:r>
            <a:r>
              <a:rPr dirty="0"/>
              <a:t>0+</a:t>
            </a:r>
            <a:r>
              <a:rPr spc="-45" dirty="0"/>
              <a:t> </a:t>
            </a:r>
            <a:r>
              <a:rPr dirty="0"/>
              <a:t>Service</a:t>
            </a:r>
            <a:r>
              <a:rPr spc="-40" dirty="0"/>
              <a:t> </a:t>
            </a:r>
            <a:r>
              <a:rPr dirty="0"/>
              <a:t>providers</a:t>
            </a:r>
            <a:r>
              <a:rPr spc="-4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currently</a:t>
            </a:r>
            <a:r>
              <a:rPr spc="-15" dirty="0"/>
              <a:t> </a:t>
            </a:r>
            <a:r>
              <a:rPr dirty="0"/>
              <a:t>registered</a:t>
            </a:r>
            <a:r>
              <a:rPr spc="-40" dirty="0"/>
              <a:t> </a:t>
            </a:r>
            <a:r>
              <a:rPr dirty="0"/>
              <a:t>with </a:t>
            </a:r>
            <a:r>
              <a:rPr spc="-10" dirty="0"/>
              <a:t>IFSCA </a:t>
            </a:r>
            <a:r>
              <a:rPr dirty="0"/>
              <a:t>Some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Key</a:t>
            </a:r>
            <a:r>
              <a:rPr spc="-80" dirty="0"/>
              <a:t> </a:t>
            </a:r>
            <a:r>
              <a:rPr dirty="0"/>
              <a:t>Ancillary</a:t>
            </a:r>
            <a:r>
              <a:rPr spc="-15" dirty="0"/>
              <a:t> </a:t>
            </a:r>
            <a:r>
              <a:rPr dirty="0"/>
              <a:t>Service</a:t>
            </a:r>
            <a:r>
              <a:rPr spc="-25" dirty="0"/>
              <a:t> </a:t>
            </a:r>
            <a:r>
              <a:rPr dirty="0"/>
              <a:t>Providers</a:t>
            </a:r>
            <a:r>
              <a:rPr spc="-4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GIFT</a:t>
            </a:r>
            <a:r>
              <a:rPr spc="-40" dirty="0"/>
              <a:t> </a:t>
            </a:r>
            <a:r>
              <a:rPr spc="-20" dirty="0"/>
              <a:t>IFSC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5816" y="3429000"/>
            <a:ext cx="1630680" cy="6736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12435" y="3429000"/>
            <a:ext cx="701039" cy="737616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7219188" y="3526535"/>
            <a:ext cx="4683760" cy="3025140"/>
            <a:chOff x="7219188" y="3526535"/>
            <a:chExt cx="4683760" cy="302514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19188" y="3526535"/>
              <a:ext cx="1741931" cy="97840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02752" y="3730751"/>
              <a:ext cx="3599688" cy="2820924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83508" y="4504944"/>
            <a:ext cx="1042415" cy="96621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23203" y="4639055"/>
            <a:ext cx="1395983" cy="83210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0609" y="4835245"/>
            <a:ext cx="2085604" cy="447913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838961" y="819150"/>
            <a:ext cx="4648200" cy="0"/>
          </a:xfrm>
          <a:custGeom>
            <a:avLst/>
            <a:gdLst/>
            <a:ahLst/>
            <a:cxnLst/>
            <a:rect l="l" t="t" r="r" b="b"/>
            <a:pathLst>
              <a:path w="4648200">
                <a:moveTo>
                  <a:pt x="0" y="0"/>
                </a:moveTo>
                <a:lnTo>
                  <a:pt x="4648073" y="0"/>
                </a:lnTo>
              </a:path>
            </a:pathLst>
          </a:custGeom>
          <a:ln w="38100">
            <a:solidFill>
              <a:srgbClr val="F79A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800" y="195783"/>
            <a:ext cx="5713095" cy="7493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434"/>
              </a:spcBef>
            </a:pPr>
            <a:r>
              <a:rPr spc="114" dirty="0"/>
              <a:t>Ancillary</a:t>
            </a:r>
            <a:r>
              <a:rPr spc="345" dirty="0"/>
              <a:t> </a:t>
            </a:r>
            <a:r>
              <a:rPr spc="105" dirty="0"/>
              <a:t>Service</a:t>
            </a:r>
            <a:r>
              <a:rPr spc="360" dirty="0"/>
              <a:t> </a:t>
            </a:r>
            <a:r>
              <a:rPr spc="114" dirty="0"/>
              <a:t>Providers</a:t>
            </a:r>
            <a:r>
              <a:rPr spc="355" dirty="0"/>
              <a:t> </a:t>
            </a:r>
            <a:r>
              <a:rPr spc="70" dirty="0"/>
              <a:t>in</a:t>
            </a:r>
            <a:r>
              <a:rPr spc="310" dirty="0"/>
              <a:t> </a:t>
            </a:r>
            <a:r>
              <a:rPr spc="90" dirty="0"/>
              <a:t>IFSC: </a:t>
            </a:r>
            <a:r>
              <a:rPr spc="114" dirty="0"/>
              <a:t>Salient</a:t>
            </a:r>
            <a:r>
              <a:rPr spc="340" dirty="0"/>
              <a:t> </a:t>
            </a:r>
            <a:r>
              <a:rPr spc="100"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0376" y="1048893"/>
            <a:ext cx="10364470" cy="4878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240029" algn="l"/>
              </a:tabLst>
            </a:pPr>
            <a:r>
              <a:rPr sz="2600" dirty="0">
                <a:solidFill>
                  <a:srgbClr val="21086F"/>
                </a:solidFill>
                <a:latin typeface="Palatino Linotype"/>
                <a:cs typeface="Palatino Linotype"/>
              </a:rPr>
              <a:t>Mode</a:t>
            </a:r>
            <a:r>
              <a:rPr sz="26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26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26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2600" dirty="0">
                <a:solidFill>
                  <a:srgbClr val="21086F"/>
                </a:solidFill>
                <a:latin typeface="Palatino Linotype"/>
                <a:cs typeface="Palatino Linotype"/>
              </a:rPr>
              <a:t>conduct</a:t>
            </a:r>
            <a:r>
              <a:rPr sz="26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26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26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business</a:t>
            </a:r>
            <a:endParaRPr sz="2600">
              <a:latin typeface="Palatino Linotype"/>
              <a:cs typeface="Palatino Linotype"/>
            </a:endParaRPr>
          </a:p>
          <a:p>
            <a:pPr marL="697865" marR="5080" lvl="1" indent="-228600">
              <a:lnSpc>
                <a:spcPts val="1630"/>
              </a:lnSpc>
              <a:spcBef>
                <a:spcPts val="1725"/>
              </a:spcBef>
              <a:buFont typeface="Microsoft Sans Serif"/>
              <a:buChar char="•"/>
              <a:tabLst>
                <a:tab pos="69786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entity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may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be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set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up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IFSC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form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company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or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limited liability</a:t>
            </a:r>
            <a:r>
              <a:rPr sz="1700" spc="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partnership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or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a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registered</a:t>
            </a:r>
            <a:r>
              <a:rPr sz="170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partnership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firm,</a:t>
            </a:r>
            <a:r>
              <a:rPr sz="170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their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branch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thereof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or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any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other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form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as</a:t>
            </a:r>
            <a:r>
              <a:rPr sz="1700" spc="-10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may</a:t>
            </a:r>
            <a:r>
              <a:rPr sz="170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be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approved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by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IFSCA</a:t>
            </a:r>
            <a:endParaRPr sz="17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1015"/>
              </a:spcBef>
              <a:buClr>
                <a:srgbClr val="21086F"/>
              </a:buClr>
              <a:buFont typeface="Microsoft Sans Serif"/>
              <a:buChar char="•"/>
            </a:pPr>
            <a:endParaRPr sz="1700">
              <a:latin typeface="Palatino Linotype"/>
              <a:cs typeface="Palatino Linotype"/>
            </a:endParaRPr>
          </a:p>
          <a:p>
            <a:pPr marL="240029" indent="-227329">
              <a:lnSpc>
                <a:spcPct val="100000"/>
              </a:lnSpc>
              <a:buFont typeface="Microsoft Sans Serif"/>
              <a:buChar char="•"/>
              <a:tabLst>
                <a:tab pos="240029" algn="l"/>
              </a:tabLst>
            </a:pPr>
            <a:r>
              <a:rPr sz="26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Permissible</a:t>
            </a:r>
            <a:r>
              <a:rPr sz="2600" spc="-1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26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activities</a:t>
            </a:r>
            <a:endParaRPr sz="2600">
              <a:latin typeface="Palatino Linotype"/>
              <a:cs typeface="Palatino Linotype"/>
            </a:endParaRPr>
          </a:p>
          <a:p>
            <a:pPr marL="870585" indent="-401320">
              <a:lnSpc>
                <a:spcPct val="100000"/>
              </a:lnSpc>
              <a:spcBef>
                <a:spcPts val="815"/>
              </a:spcBef>
              <a:buAutoNum type="romanLcPeriod"/>
              <a:tabLst>
                <a:tab pos="87058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Legal,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Compliance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and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Secretarial</a:t>
            </a:r>
            <a:endParaRPr sz="1700">
              <a:latin typeface="Palatino Linotype"/>
              <a:cs typeface="Palatino Linotype"/>
            </a:endParaRPr>
          </a:p>
          <a:p>
            <a:pPr marL="870585" indent="-401320">
              <a:lnSpc>
                <a:spcPct val="100000"/>
              </a:lnSpc>
              <a:spcBef>
                <a:spcPts val="1105"/>
              </a:spcBef>
              <a:buAutoNum type="romanLcPeriod"/>
              <a:tabLst>
                <a:tab pos="87058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Auditing</a:t>
            </a:r>
            <a:r>
              <a:rPr sz="17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endParaRPr sz="1700">
              <a:latin typeface="Palatino Linotype"/>
              <a:cs typeface="Palatino Linotype"/>
            </a:endParaRPr>
          </a:p>
          <a:p>
            <a:pPr marL="870585" indent="-401320">
              <a:lnSpc>
                <a:spcPct val="100000"/>
              </a:lnSpc>
              <a:spcBef>
                <a:spcPts val="1115"/>
              </a:spcBef>
              <a:buAutoNum type="romanLcPeriod"/>
              <a:tabLst>
                <a:tab pos="87058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Professional</a:t>
            </a:r>
            <a:r>
              <a:rPr sz="17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&amp;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Management</a:t>
            </a:r>
            <a:r>
              <a:rPr sz="1700" spc="-6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Consulting</a:t>
            </a:r>
            <a:r>
              <a:rPr sz="170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endParaRPr sz="1700">
              <a:latin typeface="Palatino Linotype"/>
              <a:cs typeface="Palatino Linotype"/>
            </a:endParaRPr>
          </a:p>
          <a:p>
            <a:pPr marL="870585" indent="-401320">
              <a:lnSpc>
                <a:spcPct val="100000"/>
              </a:lnSpc>
              <a:spcBef>
                <a:spcPts val="1120"/>
              </a:spcBef>
              <a:buAutoNum type="romanLcPeriod"/>
              <a:tabLst>
                <a:tab pos="870585" algn="l"/>
              </a:tabLst>
            </a:pP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Administration,</a:t>
            </a:r>
            <a:r>
              <a:rPr sz="1700" spc="-9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Assets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Management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Support</a:t>
            </a:r>
            <a:r>
              <a:rPr sz="170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and</a:t>
            </a:r>
            <a:r>
              <a:rPr sz="170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Trusteeship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endParaRPr sz="1700">
              <a:latin typeface="Palatino Linotype"/>
              <a:cs typeface="Palatino Linotype"/>
            </a:endParaRPr>
          </a:p>
          <a:p>
            <a:pPr marL="240029" indent="-227329">
              <a:lnSpc>
                <a:spcPct val="100000"/>
              </a:lnSpc>
              <a:spcBef>
                <a:spcPts val="1764"/>
              </a:spcBef>
              <a:buFont typeface="Microsoft Sans Serif"/>
              <a:buChar char="•"/>
              <a:tabLst>
                <a:tab pos="240029" algn="l"/>
              </a:tabLst>
            </a:pPr>
            <a:r>
              <a:rPr sz="26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Currency</a:t>
            </a:r>
            <a:endParaRPr sz="2600">
              <a:latin typeface="Palatino Linotype"/>
              <a:cs typeface="Palatino Linotype"/>
            </a:endParaRPr>
          </a:p>
          <a:p>
            <a:pPr marL="697865" lvl="1" indent="-228600">
              <a:lnSpc>
                <a:spcPct val="100000"/>
              </a:lnSpc>
              <a:spcBef>
                <a:spcPts val="1285"/>
              </a:spcBef>
              <a:buFont typeface="Microsoft Sans Serif"/>
              <a:buChar char="•"/>
              <a:tabLst>
                <a:tab pos="69786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entity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can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deal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any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freely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convertible</a:t>
            </a:r>
            <a:r>
              <a:rPr sz="170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foreign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currency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as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specified</a:t>
            </a:r>
            <a:r>
              <a:rPr sz="170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by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IFSCA</a:t>
            </a:r>
            <a:endParaRPr sz="1700">
              <a:latin typeface="Palatino Linotype"/>
              <a:cs typeface="Palatino Linotype"/>
            </a:endParaRPr>
          </a:p>
          <a:p>
            <a:pPr marL="697865" lvl="1" indent="-228600">
              <a:lnSpc>
                <a:spcPct val="100000"/>
              </a:lnSpc>
              <a:spcBef>
                <a:spcPts val="1105"/>
              </a:spcBef>
              <a:buFont typeface="Microsoft Sans Serif"/>
              <a:buChar char="•"/>
              <a:tabLst>
                <a:tab pos="697865" algn="l"/>
              </a:tabLst>
            </a:pP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entity</a:t>
            </a:r>
            <a:r>
              <a:rPr sz="170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is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permitted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to</a:t>
            </a:r>
            <a:r>
              <a:rPr sz="170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defray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its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administrative</a:t>
            </a:r>
            <a:r>
              <a:rPr sz="170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expenses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21086F"/>
                </a:solidFill>
                <a:latin typeface="Palatino Linotype"/>
                <a:cs typeface="Palatino Linotype"/>
              </a:rPr>
              <a:t>in</a:t>
            </a:r>
            <a:r>
              <a:rPr sz="170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70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INR.</a:t>
            </a:r>
            <a:endParaRPr sz="17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813" y="6461861"/>
            <a:ext cx="83521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https://ifsca.gov.in/Document/Legal/final-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circular-</a:t>
            </a:r>
            <a:r>
              <a:rPr sz="14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on-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framework-for-ancillary-services-at-ifscs10022021095756.pdf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480822" y="986789"/>
            <a:ext cx="5815330" cy="0"/>
          </a:xfrm>
          <a:custGeom>
            <a:avLst/>
            <a:gdLst/>
            <a:ahLst/>
            <a:cxnLst/>
            <a:rect l="l" t="t" r="r" b="b"/>
            <a:pathLst>
              <a:path w="5815330">
                <a:moveTo>
                  <a:pt x="0" y="0"/>
                </a:moveTo>
                <a:lnTo>
                  <a:pt x="5815330" y="0"/>
                </a:lnTo>
              </a:path>
            </a:pathLst>
          </a:custGeom>
          <a:ln w="38100">
            <a:solidFill>
              <a:srgbClr val="F79A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033" y="309498"/>
            <a:ext cx="5266055" cy="749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2870">
              <a:lnSpc>
                <a:spcPts val="2850"/>
              </a:lnSpc>
              <a:spcBef>
                <a:spcPts val="95"/>
              </a:spcBef>
              <a:tabLst>
                <a:tab pos="4873625" algn="l"/>
              </a:tabLst>
            </a:pPr>
            <a:r>
              <a:rPr spc="105" dirty="0"/>
              <a:t>Process</a:t>
            </a:r>
            <a:r>
              <a:rPr spc="365" dirty="0"/>
              <a:t> </a:t>
            </a:r>
            <a:r>
              <a:rPr spc="95" dirty="0"/>
              <a:t>flow</a:t>
            </a:r>
            <a:r>
              <a:rPr spc="325" dirty="0"/>
              <a:t> </a:t>
            </a:r>
            <a:r>
              <a:rPr spc="85" dirty="0"/>
              <a:t>for</a:t>
            </a:r>
            <a:r>
              <a:rPr spc="330" dirty="0"/>
              <a:t> </a:t>
            </a:r>
            <a:r>
              <a:rPr spc="114" dirty="0"/>
              <a:t>setting</a:t>
            </a:r>
            <a:r>
              <a:rPr spc="335" dirty="0"/>
              <a:t> </a:t>
            </a:r>
            <a:r>
              <a:rPr spc="55" dirty="0"/>
              <a:t>up</a:t>
            </a:r>
            <a:r>
              <a:rPr spc="320" dirty="0"/>
              <a:t> </a:t>
            </a:r>
            <a:r>
              <a:rPr spc="40" dirty="0"/>
              <a:t>of</a:t>
            </a:r>
            <a:r>
              <a:rPr dirty="0"/>
              <a:t>	</a:t>
            </a:r>
            <a:r>
              <a:rPr spc="114" dirty="0"/>
              <a:t>an</a:t>
            </a:r>
          </a:p>
          <a:p>
            <a:pPr marL="12700">
              <a:lnSpc>
                <a:spcPts val="2850"/>
              </a:lnSpc>
              <a:tabLst>
                <a:tab pos="3077845" algn="l"/>
                <a:tab pos="5189220" algn="l"/>
              </a:tabLst>
            </a:pPr>
            <a:r>
              <a:rPr u="heavy" spc="85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u="heavy" spc="114" dirty="0">
                <a:uFill>
                  <a:solidFill>
                    <a:srgbClr val="F79A29"/>
                  </a:solidFill>
                </a:uFill>
              </a:rPr>
              <a:t>Ancillary</a:t>
            </a:r>
            <a:r>
              <a:rPr u="heavy" spc="350" dirty="0">
                <a:uFill>
                  <a:solidFill>
                    <a:srgbClr val="F79A29"/>
                  </a:solidFill>
                </a:uFill>
              </a:rPr>
              <a:t> </a:t>
            </a:r>
            <a:r>
              <a:rPr u="heavy" spc="100" dirty="0">
                <a:uFill>
                  <a:solidFill>
                    <a:srgbClr val="F79A29"/>
                  </a:solidFill>
                </a:uFill>
              </a:rPr>
              <a:t>Services</a:t>
            </a:r>
            <a:r>
              <a:rPr u="heavy" dirty="0">
                <a:uFill>
                  <a:solidFill>
                    <a:srgbClr val="F79A29"/>
                  </a:solidFill>
                </a:uFill>
              </a:rPr>
              <a:t>	</a:t>
            </a:r>
            <a:r>
              <a:rPr u="heavy" spc="80" dirty="0">
                <a:uFill>
                  <a:solidFill>
                    <a:srgbClr val="F79A29"/>
                  </a:solidFill>
                </a:uFill>
              </a:rPr>
              <a:t>Unit</a:t>
            </a:r>
            <a:r>
              <a:rPr u="heavy" dirty="0">
                <a:uFill>
                  <a:solidFill>
                    <a:srgbClr val="F79A29"/>
                  </a:solidFill>
                </a:uFill>
              </a:rPr>
              <a:t>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6064" y="1427988"/>
            <a:ext cx="7444740" cy="50038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2849245" marR="125730" indent="-2717800">
              <a:lnSpc>
                <a:spcPct val="100000"/>
              </a:lnSpc>
              <a:spcBef>
                <a:spcPts val="645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Initial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interaction</a:t>
            </a:r>
            <a:r>
              <a:rPr sz="105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with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Department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 development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to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present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business</a:t>
            </a:r>
            <a:r>
              <a:rPr sz="105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case,</a:t>
            </a:r>
            <a:r>
              <a:rPr sz="1050" spc="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if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found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suitable</a:t>
            </a:r>
            <a:r>
              <a:rPr sz="105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the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application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is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referred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to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Division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Ancillary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797041" y="1932177"/>
            <a:ext cx="58419" cy="99695"/>
            <a:chOff x="5797041" y="1932177"/>
            <a:chExt cx="58419" cy="99695"/>
          </a:xfrm>
        </p:grpSpPr>
        <p:sp>
          <p:nvSpPr>
            <p:cNvPr id="5" name="object 5"/>
            <p:cNvSpPr/>
            <p:nvPr/>
          </p:nvSpPr>
          <p:spPr>
            <a:xfrm>
              <a:off x="5803391" y="1938527"/>
              <a:ext cx="45720" cy="86995"/>
            </a:xfrm>
            <a:custGeom>
              <a:avLst/>
              <a:gdLst/>
              <a:ahLst/>
              <a:cxnLst/>
              <a:rect l="l" t="t" r="r" b="b"/>
              <a:pathLst>
                <a:path w="45720" h="86994">
                  <a:moveTo>
                    <a:pt x="34290" y="0"/>
                  </a:moveTo>
                  <a:lnTo>
                    <a:pt x="11430" y="0"/>
                  </a:lnTo>
                  <a:lnTo>
                    <a:pt x="11430" y="64008"/>
                  </a:lnTo>
                  <a:lnTo>
                    <a:pt x="0" y="64008"/>
                  </a:lnTo>
                  <a:lnTo>
                    <a:pt x="22860" y="86868"/>
                  </a:lnTo>
                  <a:lnTo>
                    <a:pt x="45720" y="64008"/>
                  </a:lnTo>
                  <a:lnTo>
                    <a:pt x="34290" y="64008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03391" y="1938527"/>
              <a:ext cx="45720" cy="86995"/>
            </a:xfrm>
            <a:custGeom>
              <a:avLst/>
              <a:gdLst/>
              <a:ahLst/>
              <a:cxnLst/>
              <a:rect l="l" t="t" r="r" b="b"/>
              <a:pathLst>
                <a:path w="45720" h="86994">
                  <a:moveTo>
                    <a:pt x="0" y="64008"/>
                  </a:moveTo>
                  <a:lnTo>
                    <a:pt x="11430" y="64008"/>
                  </a:lnTo>
                  <a:lnTo>
                    <a:pt x="11430" y="0"/>
                  </a:lnTo>
                  <a:lnTo>
                    <a:pt x="34290" y="0"/>
                  </a:lnTo>
                  <a:lnTo>
                    <a:pt x="34290" y="64008"/>
                  </a:lnTo>
                  <a:lnTo>
                    <a:pt x="45720" y="64008"/>
                  </a:lnTo>
                  <a:lnTo>
                    <a:pt x="22860" y="86868"/>
                  </a:lnTo>
                  <a:lnTo>
                    <a:pt x="0" y="64008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36064" y="2087879"/>
            <a:ext cx="7444740" cy="475615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149860" rIns="0" bIns="0" rtlCol="0">
            <a:spAutoFit/>
          </a:bodyPr>
          <a:lstStyle/>
          <a:p>
            <a:pPr marL="832485">
              <a:lnSpc>
                <a:spcPct val="100000"/>
              </a:lnSpc>
              <a:spcBef>
                <a:spcPts val="1180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Designated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officer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will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interact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with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Entity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to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examine</a:t>
            </a:r>
            <a:r>
              <a:rPr sz="105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business case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and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provide</a:t>
            </a:r>
            <a:r>
              <a:rPr sz="105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further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guidance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259582" y="2596642"/>
            <a:ext cx="58419" cy="137795"/>
            <a:chOff x="3259582" y="2596642"/>
            <a:chExt cx="58419" cy="137795"/>
          </a:xfrm>
        </p:grpSpPr>
        <p:sp>
          <p:nvSpPr>
            <p:cNvPr id="9" name="object 9"/>
            <p:cNvSpPr/>
            <p:nvPr/>
          </p:nvSpPr>
          <p:spPr>
            <a:xfrm>
              <a:off x="3265932" y="2602992"/>
              <a:ext cx="45720" cy="125095"/>
            </a:xfrm>
            <a:custGeom>
              <a:avLst/>
              <a:gdLst/>
              <a:ahLst/>
              <a:cxnLst/>
              <a:rect l="l" t="t" r="r" b="b"/>
              <a:pathLst>
                <a:path w="45720" h="125094">
                  <a:moveTo>
                    <a:pt x="34289" y="0"/>
                  </a:moveTo>
                  <a:lnTo>
                    <a:pt x="11429" y="0"/>
                  </a:lnTo>
                  <a:lnTo>
                    <a:pt x="11429" y="102108"/>
                  </a:lnTo>
                  <a:lnTo>
                    <a:pt x="0" y="102108"/>
                  </a:lnTo>
                  <a:lnTo>
                    <a:pt x="22859" y="124968"/>
                  </a:lnTo>
                  <a:lnTo>
                    <a:pt x="45719" y="102108"/>
                  </a:lnTo>
                  <a:lnTo>
                    <a:pt x="34289" y="102108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65932" y="2602992"/>
              <a:ext cx="45720" cy="125095"/>
            </a:xfrm>
            <a:custGeom>
              <a:avLst/>
              <a:gdLst/>
              <a:ahLst/>
              <a:cxnLst/>
              <a:rect l="l" t="t" r="r" b="b"/>
              <a:pathLst>
                <a:path w="45720" h="125094">
                  <a:moveTo>
                    <a:pt x="0" y="102108"/>
                  </a:moveTo>
                  <a:lnTo>
                    <a:pt x="11429" y="102108"/>
                  </a:lnTo>
                  <a:lnTo>
                    <a:pt x="11429" y="0"/>
                  </a:lnTo>
                  <a:lnTo>
                    <a:pt x="34289" y="0"/>
                  </a:lnTo>
                  <a:lnTo>
                    <a:pt x="34289" y="102108"/>
                  </a:lnTo>
                  <a:lnTo>
                    <a:pt x="45719" y="102108"/>
                  </a:lnTo>
                  <a:lnTo>
                    <a:pt x="22859" y="124968"/>
                  </a:lnTo>
                  <a:lnTo>
                    <a:pt x="0" y="102108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8176006" y="2610357"/>
            <a:ext cx="58419" cy="124460"/>
            <a:chOff x="8176006" y="2610357"/>
            <a:chExt cx="58419" cy="124460"/>
          </a:xfrm>
        </p:grpSpPr>
        <p:sp>
          <p:nvSpPr>
            <p:cNvPr id="12" name="object 12"/>
            <p:cNvSpPr/>
            <p:nvPr/>
          </p:nvSpPr>
          <p:spPr>
            <a:xfrm>
              <a:off x="8182356" y="2616707"/>
              <a:ext cx="45720" cy="111760"/>
            </a:xfrm>
            <a:custGeom>
              <a:avLst/>
              <a:gdLst/>
              <a:ahLst/>
              <a:cxnLst/>
              <a:rect l="l" t="t" r="r" b="b"/>
              <a:pathLst>
                <a:path w="45720" h="111760">
                  <a:moveTo>
                    <a:pt x="34290" y="0"/>
                  </a:moveTo>
                  <a:lnTo>
                    <a:pt x="11429" y="0"/>
                  </a:lnTo>
                  <a:lnTo>
                    <a:pt x="11429" y="88391"/>
                  </a:lnTo>
                  <a:lnTo>
                    <a:pt x="0" y="88391"/>
                  </a:lnTo>
                  <a:lnTo>
                    <a:pt x="22860" y="111251"/>
                  </a:lnTo>
                  <a:lnTo>
                    <a:pt x="45720" y="88391"/>
                  </a:lnTo>
                  <a:lnTo>
                    <a:pt x="34290" y="88391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82356" y="2616707"/>
              <a:ext cx="45720" cy="111760"/>
            </a:xfrm>
            <a:custGeom>
              <a:avLst/>
              <a:gdLst/>
              <a:ahLst/>
              <a:cxnLst/>
              <a:rect l="l" t="t" r="r" b="b"/>
              <a:pathLst>
                <a:path w="45720" h="111760">
                  <a:moveTo>
                    <a:pt x="0" y="88391"/>
                  </a:moveTo>
                  <a:lnTo>
                    <a:pt x="11429" y="88391"/>
                  </a:lnTo>
                  <a:lnTo>
                    <a:pt x="11429" y="0"/>
                  </a:lnTo>
                  <a:lnTo>
                    <a:pt x="34290" y="0"/>
                  </a:lnTo>
                  <a:lnTo>
                    <a:pt x="34290" y="88391"/>
                  </a:lnTo>
                  <a:lnTo>
                    <a:pt x="45720" y="88391"/>
                  </a:lnTo>
                  <a:lnTo>
                    <a:pt x="22860" y="111251"/>
                  </a:lnTo>
                  <a:lnTo>
                    <a:pt x="0" y="88391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975347" y="2839211"/>
            <a:ext cx="2505710" cy="50038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pPr marL="984885" marR="121920" indent="-853440">
              <a:lnSpc>
                <a:spcPct val="100000"/>
              </a:lnSpc>
              <a:spcBef>
                <a:spcPts val="640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Submission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registration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application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to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IFSCA</a:t>
            </a:r>
            <a:endParaRPr sz="105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6064" y="2839211"/>
            <a:ext cx="2550160" cy="50038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45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Submission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application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for</a:t>
            </a:r>
            <a:r>
              <a:rPr sz="1050" spc="-1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SEZ</a:t>
            </a:r>
            <a:endParaRPr sz="1050">
              <a:latin typeface="Palatino Linotype"/>
              <a:cs typeface="Palatino Linotype"/>
            </a:endParaRPr>
          </a:p>
          <a:p>
            <a:pPr marL="1905" algn="ctr">
              <a:lnSpc>
                <a:spcPct val="100000"/>
              </a:lnSpc>
            </a:pP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approval</a:t>
            </a:r>
            <a:endParaRPr sz="105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36064" y="3607308"/>
            <a:ext cx="2550160" cy="50038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575945" marR="100330" indent="-466725">
              <a:lnSpc>
                <a:spcPct val="100000"/>
              </a:lnSpc>
              <a:spcBef>
                <a:spcPts val="645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Provisional</a:t>
            </a:r>
            <a:r>
              <a:rPr sz="1050" spc="-5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Letter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Approval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(PLoA)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by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SEZ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division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259582" y="3404361"/>
            <a:ext cx="58419" cy="116839"/>
            <a:chOff x="3259582" y="3404361"/>
            <a:chExt cx="58419" cy="116839"/>
          </a:xfrm>
        </p:grpSpPr>
        <p:sp>
          <p:nvSpPr>
            <p:cNvPr id="18" name="object 18"/>
            <p:cNvSpPr/>
            <p:nvPr/>
          </p:nvSpPr>
          <p:spPr>
            <a:xfrm>
              <a:off x="3265932" y="3410711"/>
              <a:ext cx="45720" cy="104139"/>
            </a:xfrm>
            <a:custGeom>
              <a:avLst/>
              <a:gdLst/>
              <a:ahLst/>
              <a:cxnLst/>
              <a:rect l="l" t="t" r="r" b="b"/>
              <a:pathLst>
                <a:path w="45720" h="104139">
                  <a:moveTo>
                    <a:pt x="34289" y="0"/>
                  </a:moveTo>
                  <a:lnTo>
                    <a:pt x="11429" y="0"/>
                  </a:lnTo>
                  <a:lnTo>
                    <a:pt x="11429" y="80772"/>
                  </a:lnTo>
                  <a:lnTo>
                    <a:pt x="0" y="80772"/>
                  </a:lnTo>
                  <a:lnTo>
                    <a:pt x="22859" y="103632"/>
                  </a:lnTo>
                  <a:lnTo>
                    <a:pt x="45719" y="80772"/>
                  </a:lnTo>
                  <a:lnTo>
                    <a:pt x="34289" y="80772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65932" y="3410711"/>
              <a:ext cx="45720" cy="104139"/>
            </a:xfrm>
            <a:custGeom>
              <a:avLst/>
              <a:gdLst/>
              <a:ahLst/>
              <a:cxnLst/>
              <a:rect l="l" t="t" r="r" b="b"/>
              <a:pathLst>
                <a:path w="45720" h="104139">
                  <a:moveTo>
                    <a:pt x="0" y="80772"/>
                  </a:moveTo>
                  <a:lnTo>
                    <a:pt x="11429" y="80772"/>
                  </a:lnTo>
                  <a:lnTo>
                    <a:pt x="11429" y="0"/>
                  </a:lnTo>
                  <a:lnTo>
                    <a:pt x="34289" y="0"/>
                  </a:lnTo>
                  <a:lnTo>
                    <a:pt x="34289" y="80772"/>
                  </a:lnTo>
                  <a:lnTo>
                    <a:pt x="45719" y="80772"/>
                  </a:lnTo>
                  <a:lnTo>
                    <a:pt x="22859" y="103632"/>
                  </a:lnTo>
                  <a:lnTo>
                    <a:pt x="0" y="80772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8180578" y="3404361"/>
            <a:ext cx="58419" cy="116839"/>
            <a:chOff x="8180578" y="3404361"/>
            <a:chExt cx="58419" cy="116839"/>
          </a:xfrm>
        </p:grpSpPr>
        <p:sp>
          <p:nvSpPr>
            <p:cNvPr id="21" name="object 21"/>
            <p:cNvSpPr/>
            <p:nvPr/>
          </p:nvSpPr>
          <p:spPr>
            <a:xfrm>
              <a:off x="8186928" y="3410711"/>
              <a:ext cx="45720" cy="104139"/>
            </a:xfrm>
            <a:custGeom>
              <a:avLst/>
              <a:gdLst/>
              <a:ahLst/>
              <a:cxnLst/>
              <a:rect l="l" t="t" r="r" b="b"/>
              <a:pathLst>
                <a:path w="45720" h="104139">
                  <a:moveTo>
                    <a:pt x="34290" y="0"/>
                  </a:moveTo>
                  <a:lnTo>
                    <a:pt x="11429" y="0"/>
                  </a:lnTo>
                  <a:lnTo>
                    <a:pt x="11429" y="80772"/>
                  </a:lnTo>
                  <a:lnTo>
                    <a:pt x="0" y="80772"/>
                  </a:lnTo>
                  <a:lnTo>
                    <a:pt x="22860" y="103632"/>
                  </a:lnTo>
                  <a:lnTo>
                    <a:pt x="45720" y="80772"/>
                  </a:lnTo>
                  <a:lnTo>
                    <a:pt x="34290" y="80772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86928" y="3410711"/>
              <a:ext cx="45720" cy="104139"/>
            </a:xfrm>
            <a:custGeom>
              <a:avLst/>
              <a:gdLst/>
              <a:ahLst/>
              <a:cxnLst/>
              <a:rect l="l" t="t" r="r" b="b"/>
              <a:pathLst>
                <a:path w="45720" h="104139">
                  <a:moveTo>
                    <a:pt x="0" y="80772"/>
                  </a:moveTo>
                  <a:lnTo>
                    <a:pt x="11429" y="80772"/>
                  </a:lnTo>
                  <a:lnTo>
                    <a:pt x="11429" y="0"/>
                  </a:lnTo>
                  <a:lnTo>
                    <a:pt x="34290" y="0"/>
                  </a:lnTo>
                  <a:lnTo>
                    <a:pt x="34290" y="80772"/>
                  </a:lnTo>
                  <a:lnTo>
                    <a:pt x="45720" y="80772"/>
                  </a:lnTo>
                  <a:lnTo>
                    <a:pt x="22860" y="103632"/>
                  </a:lnTo>
                  <a:lnTo>
                    <a:pt x="0" y="80772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975347" y="3610355"/>
            <a:ext cx="2505710" cy="50038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229235" marR="219075" indent="-635" algn="ctr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In-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principle</a:t>
            </a:r>
            <a:r>
              <a:rPr sz="105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approval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by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IFSCA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(after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PLoA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from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SEZ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Division)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236722" y="4158741"/>
            <a:ext cx="58419" cy="106045"/>
            <a:chOff x="3236722" y="4158741"/>
            <a:chExt cx="58419" cy="106045"/>
          </a:xfrm>
        </p:grpSpPr>
        <p:sp>
          <p:nvSpPr>
            <p:cNvPr id="25" name="object 25"/>
            <p:cNvSpPr/>
            <p:nvPr/>
          </p:nvSpPr>
          <p:spPr>
            <a:xfrm>
              <a:off x="3243072" y="4165091"/>
              <a:ext cx="45720" cy="93345"/>
            </a:xfrm>
            <a:custGeom>
              <a:avLst/>
              <a:gdLst/>
              <a:ahLst/>
              <a:cxnLst/>
              <a:rect l="l" t="t" r="r" b="b"/>
              <a:pathLst>
                <a:path w="45720" h="93345">
                  <a:moveTo>
                    <a:pt x="34289" y="0"/>
                  </a:moveTo>
                  <a:lnTo>
                    <a:pt x="11429" y="0"/>
                  </a:lnTo>
                  <a:lnTo>
                    <a:pt x="11429" y="70103"/>
                  </a:lnTo>
                  <a:lnTo>
                    <a:pt x="0" y="70103"/>
                  </a:lnTo>
                  <a:lnTo>
                    <a:pt x="22860" y="92963"/>
                  </a:lnTo>
                  <a:lnTo>
                    <a:pt x="45719" y="70103"/>
                  </a:lnTo>
                  <a:lnTo>
                    <a:pt x="34289" y="70103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43072" y="4165091"/>
              <a:ext cx="45720" cy="93345"/>
            </a:xfrm>
            <a:custGeom>
              <a:avLst/>
              <a:gdLst/>
              <a:ahLst/>
              <a:cxnLst/>
              <a:rect l="l" t="t" r="r" b="b"/>
              <a:pathLst>
                <a:path w="45720" h="93345">
                  <a:moveTo>
                    <a:pt x="0" y="70103"/>
                  </a:moveTo>
                  <a:lnTo>
                    <a:pt x="11429" y="70103"/>
                  </a:lnTo>
                  <a:lnTo>
                    <a:pt x="11429" y="0"/>
                  </a:lnTo>
                  <a:lnTo>
                    <a:pt x="34289" y="0"/>
                  </a:lnTo>
                  <a:lnTo>
                    <a:pt x="34289" y="70103"/>
                  </a:lnTo>
                  <a:lnTo>
                    <a:pt x="45719" y="70103"/>
                  </a:lnTo>
                  <a:lnTo>
                    <a:pt x="22860" y="92963"/>
                  </a:lnTo>
                  <a:lnTo>
                    <a:pt x="0" y="70103"/>
                  </a:lnTo>
                  <a:close/>
                </a:path>
              </a:pathLst>
            </a:custGeom>
            <a:ln w="12699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036064" y="4384547"/>
            <a:ext cx="2550160" cy="50927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87630" rIns="0" bIns="0" rtlCol="0">
            <a:spAutoFit/>
          </a:bodyPr>
          <a:lstStyle/>
          <a:p>
            <a:pPr marL="885825" marR="174625" indent="-702945">
              <a:lnSpc>
                <a:spcPct val="100000"/>
              </a:lnSpc>
              <a:spcBef>
                <a:spcPts val="690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Letter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 Approval</a:t>
            </a:r>
            <a:r>
              <a:rPr sz="1050" spc="-5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(LoA)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by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SEZ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Division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128761" y="4158741"/>
            <a:ext cx="58419" cy="98425"/>
            <a:chOff x="8128761" y="4158741"/>
            <a:chExt cx="58419" cy="98425"/>
          </a:xfrm>
        </p:grpSpPr>
        <p:sp>
          <p:nvSpPr>
            <p:cNvPr id="29" name="object 29"/>
            <p:cNvSpPr/>
            <p:nvPr/>
          </p:nvSpPr>
          <p:spPr>
            <a:xfrm>
              <a:off x="8135111" y="4165091"/>
              <a:ext cx="45720" cy="85725"/>
            </a:xfrm>
            <a:custGeom>
              <a:avLst/>
              <a:gdLst/>
              <a:ahLst/>
              <a:cxnLst/>
              <a:rect l="l" t="t" r="r" b="b"/>
              <a:pathLst>
                <a:path w="45720" h="85725">
                  <a:moveTo>
                    <a:pt x="34290" y="0"/>
                  </a:moveTo>
                  <a:lnTo>
                    <a:pt x="11430" y="0"/>
                  </a:lnTo>
                  <a:lnTo>
                    <a:pt x="11430" y="62483"/>
                  </a:lnTo>
                  <a:lnTo>
                    <a:pt x="0" y="62483"/>
                  </a:lnTo>
                  <a:lnTo>
                    <a:pt x="22860" y="85343"/>
                  </a:lnTo>
                  <a:lnTo>
                    <a:pt x="45720" y="62483"/>
                  </a:lnTo>
                  <a:lnTo>
                    <a:pt x="34290" y="62483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135111" y="4165091"/>
              <a:ext cx="45720" cy="85725"/>
            </a:xfrm>
            <a:custGeom>
              <a:avLst/>
              <a:gdLst/>
              <a:ahLst/>
              <a:cxnLst/>
              <a:rect l="l" t="t" r="r" b="b"/>
              <a:pathLst>
                <a:path w="45720" h="85725">
                  <a:moveTo>
                    <a:pt x="0" y="62483"/>
                  </a:moveTo>
                  <a:lnTo>
                    <a:pt x="11430" y="62483"/>
                  </a:lnTo>
                  <a:lnTo>
                    <a:pt x="11430" y="0"/>
                  </a:lnTo>
                  <a:lnTo>
                    <a:pt x="34290" y="0"/>
                  </a:lnTo>
                  <a:lnTo>
                    <a:pt x="34290" y="62483"/>
                  </a:lnTo>
                  <a:lnTo>
                    <a:pt x="45720" y="62483"/>
                  </a:lnTo>
                  <a:lnTo>
                    <a:pt x="22860" y="85343"/>
                  </a:lnTo>
                  <a:lnTo>
                    <a:pt x="0" y="62483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900671" y="4383023"/>
            <a:ext cx="2580640" cy="51054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105410" marR="97155" algn="ctr">
              <a:lnSpc>
                <a:spcPct val="100000"/>
              </a:lnSpc>
              <a:spcBef>
                <a:spcPts val="60"/>
              </a:spcBef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3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final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Letter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Authorization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by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IFSCA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(after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grant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 LoA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from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5" dirty="0">
                <a:solidFill>
                  <a:srgbClr val="21086F"/>
                </a:solidFill>
                <a:latin typeface="Palatino Linotype"/>
                <a:cs typeface="Palatino Linotype"/>
              </a:rPr>
              <a:t>SEZ 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Division)</a:t>
            </a:r>
            <a:endParaRPr sz="1050">
              <a:latin typeface="Palatino Linotype"/>
              <a:cs typeface="Palatino Linotype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259582" y="5013705"/>
            <a:ext cx="58419" cy="111760"/>
            <a:chOff x="3259582" y="5013705"/>
            <a:chExt cx="58419" cy="111760"/>
          </a:xfrm>
        </p:grpSpPr>
        <p:sp>
          <p:nvSpPr>
            <p:cNvPr id="33" name="object 33"/>
            <p:cNvSpPr/>
            <p:nvPr/>
          </p:nvSpPr>
          <p:spPr>
            <a:xfrm>
              <a:off x="3265932" y="5020055"/>
              <a:ext cx="45720" cy="99060"/>
            </a:xfrm>
            <a:custGeom>
              <a:avLst/>
              <a:gdLst/>
              <a:ahLst/>
              <a:cxnLst/>
              <a:rect l="l" t="t" r="r" b="b"/>
              <a:pathLst>
                <a:path w="45720" h="99060">
                  <a:moveTo>
                    <a:pt x="34289" y="0"/>
                  </a:moveTo>
                  <a:lnTo>
                    <a:pt x="11429" y="0"/>
                  </a:lnTo>
                  <a:lnTo>
                    <a:pt x="11429" y="76200"/>
                  </a:lnTo>
                  <a:lnTo>
                    <a:pt x="0" y="76200"/>
                  </a:lnTo>
                  <a:lnTo>
                    <a:pt x="22859" y="99060"/>
                  </a:lnTo>
                  <a:lnTo>
                    <a:pt x="45719" y="76200"/>
                  </a:lnTo>
                  <a:lnTo>
                    <a:pt x="34289" y="76200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265932" y="5020055"/>
              <a:ext cx="45720" cy="99060"/>
            </a:xfrm>
            <a:custGeom>
              <a:avLst/>
              <a:gdLst/>
              <a:ahLst/>
              <a:cxnLst/>
              <a:rect l="l" t="t" r="r" b="b"/>
              <a:pathLst>
                <a:path w="45720" h="99060">
                  <a:moveTo>
                    <a:pt x="0" y="76200"/>
                  </a:moveTo>
                  <a:lnTo>
                    <a:pt x="11429" y="76200"/>
                  </a:lnTo>
                  <a:lnTo>
                    <a:pt x="11429" y="0"/>
                  </a:lnTo>
                  <a:lnTo>
                    <a:pt x="34289" y="0"/>
                  </a:lnTo>
                  <a:lnTo>
                    <a:pt x="34289" y="76200"/>
                  </a:lnTo>
                  <a:lnTo>
                    <a:pt x="45719" y="76200"/>
                  </a:lnTo>
                  <a:lnTo>
                    <a:pt x="22859" y="9906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8128761" y="5013705"/>
            <a:ext cx="58419" cy="111760"/>
            <a:chOff x="8128761" y="5013705"/>
            <a:chExt cx="58419" cy="111760"/>
          </a:xfrm>
        </p:grpSpPr>
        <p:sp>
          <p:nvSpPr>
            <p:cNvPr id="36" name="object 36"/>
            <p:cNvSpPr/>
            <p:nvPr/>
          </p:nvSpPr>
          <p:spPr>
            <a:xfrm>
              <a:off x="8135111" y="5020055"/>
              <a:ext cx="45720" cy="99060"/>
            </a:xfrm>
            <a:custGeom>
              <a:avLst/>
              <a:gdLst/>
              <a:ahLst/>
              <a:cxnLst/>
              <a:rect l="l" t="t" r="r" b="b"/>
              <a:pathLst>
                <a:path w="45720" h="99060">
                  <a:moveTo>
                    <a:pt x="34290" y="0"/>
                  </a:moveTo>
                  <a:lnTo>
                    <a:pt x="11430" y="0"/>
                  </a:lnTo>
                  <a:lnTo>
                    <a:pt x="11430" y="76200"/>
                  </a:lnTo>
                  <a:lnTo>
                    <a:pt x="0" y="76200"/>
                  </a:lnTo>
                  <a:lnTo>
                    <a:pt x="22860" y="99060"/>
                  </a:lnTo>
                  <a:lnTo>
                    <a:pt x="45720" y="76200"/>
                  </a:lnTo>
                  <a:lnTo>
                    <a:pt x="34290" y="76200"/>
                  </a:lnTo>
                  <a:lnTo>
                    <a:pt x="342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135111" y="5020055"/>
              <a:ext cx="45720" cy="99060"/>
            </a:xfrm>
            <a:custGeom>
              <a:avLst/>
              <a:gdLst/>
              <a:ahLst/>
              <a:cxnLst/>
              <a:rect l="l" t="t" r="r" b="b"/>
              <a:pathLst>
                <a:path w="45720" h="99060">
                  <a:moveTo>
                    <a:pt x="0" y="76200"/>
                  </a:moveTo>
                  <a:lnTo>
                    <a:pt x="11430" y="76200"/>
                  </a:lnTo>
                  <a:lnTo>
                    <a:pt x="11430" y="0"/>
                  </a:lnTo>
                  <a:lnTo>
                    <a:pt x="34290" y="0"/>
                  </a:lnTo>
                  <a:lnTo>
                    <a:pt x="34290" y="76200"/>
                  </a:lnTo>
                  <a:lnTo>
                    <a:pt x="45720" y="76200"/>
                  </a:lnTo>
                  <a:lnTo>
                    <a:pt x="22860" y="9906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036064" y="5245608"/>
            <a:ext cx="7466330" cy="570230"/>
          </a:xfrm>
          <a:prstGeom prst="rect">
            <a:avLst/>
          </a:prstGeom>
          <a:ln w="12700">
            <a:solidFill>
              <a:srgbClr val="6C4F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0"/>
              </a:spcBef>
            </a:pPr>
            <a:endParaRPr sz="10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Commencement</a:t>
            </a:r>
            <a:r>
              <a:rPr sz="1050" spc="-4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of</a:t>
            </a:r>
            <a:r>
              <a:rPr sz="1050" spc="-5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business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by</a:t>
            </a:r>
            <a:r>
              <a:rPr sz="1050" spc="-1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Ancillary</a:t>
            </a:r>
            <a:r>
              <a:rPr sz="1050" spc="-4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dirty="0">
                <a:solidFill>
                  <a:srgbClr val="21086F"/>
                </a:solidFill>
                <a:latin typeface="Palatino Linotype"/>
                <a:cs typeface="Palatino Linotype"/>
              </a:rPr>
              <a:t>Services</a:t>
            </a:r>
            <a:r>
              <a:rPr sz="1050" spc="-30" dirty="0">
                <a:solidFill>
                  <a:srgbClr val="21086F"/>
                </a:solidFill>
                <a:latin typeface="Palatino Linotype"/>
                <a:cs typeface="Palatino Linotype"/>
              </a:rPr>
              <a:t> </a:t>
            </a:r>
            <a:r>
              <a:rPr sz="1050" spc="-20" dirty="0">
                <a:solidFill>
                  <a:srgbClr val="21086F"/>
                </a:solidFill>
                <a:latin typeface="Palatino Linotype"/>
                <a:cs typeface="Palatino Linotype"/>
              </a:rPr>
              <a:t>unit</a:t>
            </a:r>
            <a:endParaRPr sz="1050">
              <a:latin typeface="Palatino Linotype"/>
              <a:cs typeface="Palatino Linotype"/>
            </a:endParaRPr>
          </a:p>
        </p:txBody>
      </p:sp>
      <p:pic>
        <p:nvPicPr>
          <p:cNvPr id="39" name="object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434"/>
              </a:spcBef>
            </a:pPr>
            <a:r>
              <a:rPr spc="80" dirty="0"/>
              <a:t>Key</a:t>
            </a:r>
            <a:r>
              <a:rPr spc="320" dirty="0"/>
              <a:t> </a:t>
            </a:r>
            <a:r>
              <a:rPr spc="125" dirty="0"/>
              <a:t>opportunities</a:t>
            </a:r>
            <a:r>
              <a:rPr spc="365" dirty="0"/>
              <a:t> </a:t>
            </a:r>
            <a:r>
              <a:rPr spc="85" dirty="0"/>
              <a:t>for</a:t>
            </a:r>
            <a:r>
              <a:rPr spc="235" dirty="0"/>
              <a:t> </a:t>
            </a:r>
            <a:r>
              <a:rPr spc="114" dirty="0"/>
              <a:t>Ancillary</a:t>
            </a:r>
            <a:r>
              <a:rPr spc="365" dirty="0"/>
              <a:t> </a:t>
            </a:r>
            <a:r>
              <a:rPr spc="95" dirty="0"/>
              <a:t>Service </a:t>
            </a:r>
            <a:r>
              <a:rPr spc="114" dirty="0"/>
              <a:t>providers</a:t>
            </a:r>
            <a:r>
              <a:rPr spc="350" dirty="0"/>
              <a:t> </a:t>
            </a:r>
            <a:r>
              <a:rPr spc="70" dirty="0"/>
              <a:t>in</a:t>
            </a:r>
            <a:r>
              <a:rPr spc="305" dirty="0"/>
              <a:t> </a:t>
            </a:r>
            <a:r>
              <a:rPr spc="75" dirty="0"/>
              <a:t>IFSC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6583" rIns="0" bIns="0" rtlCol="0">
            <a:spAutoFit/>
          </a:bodyPr>
          <a:lstStyle/>
          <a:p>
            <a:pPr marL="975994" indent="-228600">
              <a:lnSpc>
                <a:spcPct val="100000"/>
              </a:lnSpc>
              <a:spcBef>
                <a:spcPts val="900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Low</a:t>
            </a:r>
            <a:r>
              <a:rPr spc="-50" dirty="0"/>
              <a:t> </a:t>
            </a:r>
            <a:r>
              <a:rPr dirty="0"/>
              <a:t>Operating</a:t>
            </a:r>
            <a:r>
              <a:rPr spc="-45" dirty="0"/>
              <a:t> </a:t>
            </a:r>
            <a:r>
              <a:rPr spc="-20" dirty="0"/>
              <a:t>cost</a:t>
            </a:r>
          </a:p>
          <a:p>
            <a:pPr marL="975994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spc="-20" dirty="0"/>
              <a:t>Availability</a:t>
            </a:r>
            <a:r>
              <a:rPr spc="-6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skilled</a:t>
            </a:r>
            <a:r>
              <a:rPr spc="-60" dirty="0"/>
              <a:t> </a:t>
            </a:r>
            <a:r>
              <a:rPr dirty="0"/>
              <a:t>talent</a:t>
            </a:r>
            <a:r>
              <a:rPr spc="-3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field</a:t>
            </a:r>
            <a:r>
              <a:rPr spc="-4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finance,</a:t>
            </a:r>
            <a:r>
              <a:rPr spc="-15" dirty="0"/>
              <a:t> </a:t>
            </a:r>
            <a:r>
              <a:rPr dirty="0"/>
              <a:t>accounting</a:t>
            </a:r>
            <a:r>
              <a:rPr spc="-15" dirty="0"/>
              <a:t> </a:t>
            </a:r>
            <a:r>
              <a:rPr dirty="0"/>
              <a:t>fund</a:t>
            </a:r>
            <a:r>
              <a:rPr spc="-15" dirty="0"/>
              <a:t> </a:t>
            </a:r>
            <a:r>
              <a:rPr dirty="0"/>
              <a:t>administration,</a:t>
            </a:r>
            <a:r>
              <a:rPr spc="-20" dirty="0"/>
              <a:t> etc.</a:t>
            </a:r>
          </a:p>
          <a:p>
            <a:pPr marL="975994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Access</a:t>
            </a:r>
            <a:r>
              <a:rPr spc="-5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international</a:t>
            </a:r>
            <a:r>
              <a:rPr spc="-30" dirty="0"/>
              <a:t> </a:t>
            </a:r>
            <a:r>
              <a:rPr spc="-10" dirty="0"/>
              <a:t>markets</a:t>
            </a:r>
          </a:p>
          <a:p>
            <a:pPr marL="975994" indent="-228600">
              <a:lnSpc>
                <a:spcPct val="100000"/>
              </a:lnSpc>
              <a:spcBef>
                <a:spcPts val="815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Connecting ~30</a:t>
            </a:r>
            <a:r>
              <a:rPr spc="-55" dirty="0"/>
              <a:t> </a:t>
            </a:r>
            <a:r>
              <a:rPr dirty="0"/>
              <a:t>Mn</a:t>
            </a:r>
            <a:r>
              <a:rPr spc="-45" dirty="0"/>
              <a:t> </a:t>
            </a:r>
            <a:r>
              <a:rPr dirty="0"/>
              <a:t>strong</a:t>
            </a:r>
            <a:r>
              <a:rPr spc="-15" dirty="0"/>
              <a:t> </a:t>
            </a:r>
            <a:r>
              <a:rPr dirty="0"/>
              <a:t>Indian</a:t>
            </a:r>
            <a:r>
              <a:rPr spc="-35" dirty="0"/>
              <a:t> </a:t>
            </a:r>
            <a:r>
              <a:rPr dirty="0"/>
              <a:t>diaspora</a:t>
            </a:r>
            <a:r>
              <a:rPr spc="-45" dirty="0"/>
              <a:t> </a:t>
            </a:r>
            <a:r>
              <a:rPr dirty="0"/>
              <a:t>which</a:t>
            </a:r>
            <a:r>
              <a:rPr spc="-20" dirty="0"/>
              <a:t> </a:t>
            </a:r>
            <a:r>
              <a:rPr dirty="0"/>
              <a:t>has</a:t>
            </a:r>
            <a:r>
              <a:rPr spc="-45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combined</a:t>
            </a:r>
            <a:r>
              <a:rPr spc="-30" dirty="0"/>
              <a:t> </a:t>
            </a:r>
            <a:r>
              <a:rPr dirty="0"/>
              <a:t>net</a:t>
            </a:r>
            <a:r>
              <a:rPr spc="-30" dirty="0"/>
              <a:t> </a:t>
            </a:r>
            <a:r>
              <a:rPr dirty="0"/>
              <a:t>worth</a:t>
            </a:r>
            <a:r>
              <a:rPr spc="-4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~USD</a:t>
            </a:r>
            <a:r>
              <a:rPr spc="-40" dirty="0"/>
              <a:t> </a:t>
            </a:r>
            <a:r>
              <a:rPr dirty="0"/>
              <a:t>3</a:t>
            </a:r>
            <a:r>
              <a:rPr spc="-45" dirty="0"/>
              <a:t> </a:t>
            </a:r>
            <a:r>
              <a:rPr spc="-35" dirty="0"/>
              <a:t>Tr</a:t>
            </a:r>
            <a:r>
              <a:rPr spc="-55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India</a:t>
            </a:r>
            <a:r>
              <a:rPr spc="-35" dirty="0"/>
              <a:t> </a:t>
            </a:r>
            <a:r>
              <a:rPr dirty="0"/>
              <a:t>through</a:t>
            </a:r>
            <a:r>
              <a:rPr spc="-5" dirty="0"/>
              <a:t> </a:t>
            </a:r>
            <a:r>
              <a:rPr spc="-20" dirty="0"/>
              <a:t>IFSC</a:t>
            </a:r>
          </a:p>
          <a:p>
            <a:pPr marL="975994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Inbound</a:t>
            </a:r>
            <a:r>
              <a:rPr spc="-45" dirty="0"/>
              <a:t> </a:t>
            </a:r>
            <a:r>
              <a:rPr dirty="0"/>
              <a:t>and</a:t>
            </a:r>
            <a:r>
              <a:rPr spc="-70" dirty="0"/>
              <a:t> </a:t>
            </a:r>
            <a:r>
              <a:rPr dirty="0"/>
              <a:t>outbound</a:t>
            </a:r>
            <a:r>
              <a:rPr spc="-40" dirty="0"/>
              <a:t> </a:t>
            </a:r>
            <a:r>
              <a:rPr dirty="0"/>
              <a:t>gateway</a:t>
            </a:r>
            <a:r>
              <a:rPr spc="-60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dirty="0"/>
              <a:t>International</a:t>
            </a:r>
            <a:r>
              <a:rPr spc="-35" dirty="0"/>
              <a:t> </a:t>
            </a:r>
            <a:r>
              <a:rPr dirty="0"/>
              <a:t>Financial</a:t>
            </a:r>
            <a:r>
              <a:rPr spc="-60" dirty="0"/>
              <a:t> </a:t>
            </a:r>
            <a:r>
              <a:rPr spc="-10" dirty="0"/>
              <a:t>Services</a:t>
            </a:r>
          </a:p>
          <a:p>
            <a:pPr marL="975994" indent="-228600">
              <a:lnSpc>
                <a:spcPct val="100000"/>
              </a:lnSpc>
              <a:spcBef>
                <a:spcPts val="805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State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art</a:t>
            </a:r>
            <a:r>
              <a:rPr spc="-35" dirty="0"/>
              <a:t> </a:t>
            </a:r>
            <a:r>
              <a:rPr dirty="0"/>
              <a:t>physical</a:t>
            </a:r>
            <a:r>
              <a:rPr spc="-2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social</a:t>
            </a:r>
            <a:r>
              <a:rPr spc="-40" dirty="0"/>
              <a:t> </a:t>
            </a:r>
            <a:r>
              <a:rPr spc="-10" dirty="0"/>
              <a:t>infrastructure</a:t>
            </a:r>
          </a:p>
          <a:p>
            <a:pPr marL="975994" indent="-228600">
              <a:lnSpc>
                <a:spcPct val="100000"/>
              </a:lnSpc>
              <a:spcBef>
                <a:spcPts val="820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Emerging</a:t>
            </a:r>
            <a:r>
              <a:rPr spc="-25" dirty="0"/>
              <a:t> </a:t>
            </a:r>
            <a:r>
              <a:rPr dirty="0"/>
              <a:t>as</a:t>
            </a:r>
            <a:r>
              <a:rPr spc="-50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leading</a:t>
            </a:r>
            <a:r>
              <a:rPr spc="-50" dirty="0"/>
              <a:t> </a:t>
            </a:r>
            <a:r>
              <a:rPr dirty="0"/>
              <a:t>hub</a:t>
            </a:r>
            <a:r>
              <a:rPr spc="-4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Professional</a:t>
            </a:r>
            <a:r>
              <a:rPr spc="-30" dirty="0"/>
              <a:t> </a:t>
            </a:r>
            <a:r>
              <a:rPr spc="-10" dirty="0"/>
              <a:t>Services</a:t>
            </a:r>
          </a:p>
          <a:p>
            <a:pPr marL="975994" indent="-228600">
              <a:lnSpc>
                <a:spcPct val="100000"/>
              </a:lnSpc>
              <a:spcBef>
                <a:spcPts val="800"/>
              </a:spcBef>
              <a:buFont typeface="Microsoft Sans Serif"/>
              <a:buChar char="•"/>
              <a:tabLst>
                <a:tab pos="975994" algn="l"/>
              </a:tabLst>
            </a:pPr>
            <a:r>
              <a:rPr dirty="0"/>
              <a:t>Robust</a:t>
            </a:r>
            <a:r>
              <a:rPr spc="-30" dirty="0"/>
              <a:t> </a:t>
            </a:r>
            <a:r>
              <a:rPr dirty="0"/>
              <a:t>air,</a:t>
            </a:r>
            <a:r>
              <a:rPr spc="-50" dirty="0"/>
              <a:t> </a:t>
            </a:r>
            <a:r>
              <a:rPr dirty="0"/>
              <a:t>road</a:t>
            </a:r>
            <a:r>
              <a:rPr spc="-4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rail</a:t>
            </a:r>
            <a:r>
              <a:rPr spc="-40" dirty="0"/>
              <a:t> </a:t>
            </a:r>
            <a:r>
              <a:rPr spc="-10" dirty="0"/>
              <a:t>connectivity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30183" y="134112"/>
            <a:ext cx="3381755" cy="737616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480822" y="1180338"/>
            <a:ext cx="6348730" cy="0"/>
          </a:xfrm>
          <a:custGeom>
            <a:avLst/>
            <a:gdLst/>
            <a:ahLst/>
            <a:cxnLst/>
            <a:rect l="l" t="t" r="r" b="b"/>
            <a:pathLst>
              <a:path w="6348730">
                <a:moveTo>
                  <a:pt x="0" y="0"/>
                </a:moveTo>
                <a:lnTo>
                  <a:pt x="6348730" y="0"/>
                </a:lnTo>
              </a:path>
            </a:pathLst>
          </a:custGeom>
          <a:ln w="38100">
            <a:solidFill>
              <a:srgbClr val="F79A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791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Yu Gothic UI Light</vt:lpstr>
      <vt:lpstr>Calibri</vt:lpstr>
      <vt:lpstr>Calibri Light</vt:lpstr>
      <vt:lpstr>Cambria</vt:lpstr>
      <vt:lpstr>Microsoft Sans Serif</vt:lpstr>
      <vt:lpstr>Palatino Linotype</vt:lpstr>
      <vt:lpstr>Times New Roman</vt:lpstr>
      <vt:lpstr>Office Theme</vt:lpstr>
      <vt:lpstr>PowerPoint Presentation</vt:lpstr>
      <vt:lpstr>The New India Land of unlimited opportunities</vt:lpstr>
      <vt:lpstr>GIFT City –  Overview </vt:lpstr>
      <vt:lpstr>INTEGRATED DEVELOPMENT</vt:lpstr>
      <vt:lpstr>IFSC COMPETITIVE TAX REGIME</vt:lpstr>
      <vt:lpstr>Ancillary Services Providers</vt:lpstr>
      <vt:lpstr>Ancillary Service Providers in IFSC: Salient Features</vt:lpstr>
      <vt:lpstr>Process flow for setting up of an  Ancillary Services Unit </vt:lpstr>
      <vt:lpstr>Key opportunities for Ancillary Service providers in IFSC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Harish Jhajharia</dc:creator>
  <cp:lastModifiedBy>Harish Jhajharia</cp:lastModifiedBy>
  <cp:revision>1</cp:revision>
  <dcterms:created xsi:type="dcterms:W3CDTF">2025-07-18T07:08:25Z</dcterms:created>
  <dcterms:modified xsi:type="dcterms:W3CDTF">2025-07-18T07:14:47Z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2025-07-18T00:00:00Z</vt:filetime>
  </property>
  <property fmtid="{D5CDD505-2E9C-101B-9397-08002B2CF9AE}" pid="5" name="Producer">
    <vt:lpwstr>Microsoft® PowerPoint® for Microsoft 365</vt:lpwstr>
  </property>
</Properties>
</file>